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Lst>
  <p:notesMasterIdLst>
    <p:notesMasterId r:id="rId15"/>
  </p:notesMasterIdLst>
  <p:handoutMasterIdLst>
    <p:handoutMasterId r:id="rId36"/>
  </p:handoutMasterIdLst>
  <p:sldIdLst>
    <p:sldId id="260" r:id="rId14"/>
    <p:sldId id="261" r:id="rId16"/>
    <p:sldId id="265" r:id="rId17"/>
    <p:sldId id="262" r:id="rId18"/>
    <p:sldId id="269" r:id="rId19"/>
    <p:sldId id="264" r:id="rId20"/>
    <p:sldId id="267" r:id="rId21"/>
    <p:sldId id="268" r:id="rId22"/>
    <p:sldId id="270" r:id="rId23"/>
    <p:sldId id="275" r:id="rId24"/>
    <p:sldId id="271" r:id="rId25"/>
    <p:sldId id="273" r:id="rId26"/>
    <p:sldId id="272" r:id="rId27"/>
    <p:sldId id="274" r:id="rId28"/>
    <p:sldId id="288" r:id="rId29"/>
    <p:sldId id="266" r:id="rId30"/>
    <p:sldId id="276" r:id="rId31"/>
    <p:sldId id="277" r:id="rId32"/>
    <p:sldId id="280" r:id="rId33"/>
    <p:sldId id="281" r:id="rId34"/>
    <p:sldId id="284" r:id="rId35"/>
  </p:sldIdLst>
  <p:sldSz cx="12192000" cy="6858000"/>
  <p:notesSz cx="6858000" cy="9144000"/>
  <p:custDataLst>
    <p:tags r:id="rId40"/>
  </p:custDataLst>
  <p:defaultTextStyle>
    <a:defPPr>
      <a:defRPr lang="zh-CN"/>
    </a:defPPr>
    <a:lvl1pPr marL="0" lvl="0" indent="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5930" lvl="1"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3130" lvl="2"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0330" lvl="3"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7530" lvl="4"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1270" algn="l" defTabSz="91313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463F"/>
    <a:srgbClr val="CE8983"/>
    <a:srgbClr val="222832"/>
    <a:srgbClr val="2C3441"/>
    <a:srgbClr val="007BC6"/>
    <a:srgbClr val="2194B3"/>
    <a:srgbClr val="225F74"/>
    <a:srgbClr val="1C2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004"/>
    <p:restoredTop sz="94660"/>
  </p:normalViewPr>
  <p:slideViewPr>
    <p:cSldViewPr snapToGrid="0" showGuides="1">
      <p:cViewPr>
        <p:scale>
          <a:sx n="100" d="100"/>
          <a:sy n="100" d="100"/>
        </p:scale>
        <p:origin x="270" y="180"/>
      </p:cViewPr>
      <p:guideLst>
        <p:guide orient="horz" pos="2160"/>
        <p:guide pos="3840"/>
      </p:guideLst>
    </p:cSldViewPr>
  </p:slideViewPr>
  <p:notesTextViewPr>
    <p:cViewPr>
      <p:scale>
        <a:sx n="1" d="1"/>
        <a:sy n="1" d="1"/>
      </p:scale>
      <p:origin x="0" y="0"/>
    </p:cViewPr>
  </p:notesTextViewPr>
  <p:sorterViewPr showFormatting="0">
    <p:cViewPr>
      <p:scale>
        <a:sx n="74" d="100"/>
        <a:sy n="7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tags" Target="tags/tag4.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notesMaster" Target="notesMasters/notesMaster1.xml"/><Relationship Id="rId14" Type="http://schemas.openxmlformats.org/officeDocument/2006/relationships/slide" Target="slides/slide1.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6E06A0A2-1B3C-4C13-A888-D533CA333FB7}" type="datetimeFigureOut">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cs typeface="+mn-ea"/>
              </a:defRPr>
            </a:lvl1pPr>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E9A29FBC-26C3-46F6-8022-BC5975CC6DA8}"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anose="020B0604020202020204" pitchFamily="34" charset="0"/>
              <a:buNone/>
              <a:defRPr sz="1200" noProof="1"/>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anose="020B0604020202020204" pitchFamily="34" charset="0"/>
              <a:buNone/>
              <a:defRPr sz="1200" noProof="1">
                <a:cs typeface="+mn-ea"/>
              </a:defRPr>
            </a:lvl1pPr>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E82CB1A4-FE83-4896-B58B-40139ED4881B}" type="datetimeFigureOut">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
        <p:nvSpPr>
          <p:cNvPr id="9114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buFont typeface="Arial" panose="020B0604020202020204" pitchFamily="34" charset="0"/>
              <a:buNone/>
              <a:defRPr sz="1200" noProof="1"/>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buFont typeface="Arial" panose="020B0604020202020204" pitchFamily="34" charset="0"/>
              <a:buNone/>
              <a:defRPr sz="1200" noProof="1">
                <a:cs typeface="+mn-ea"/>
              </a:defRPr>
            </a:lvl1pPr>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C387912-B7E2-450F-8105-FDE975F92BA4}" type="slidenum">
              <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4D23970-7A65-4BBD-8BD0-CB1AE4F46D38}" type="slidenum">
              <a:rPr kumimoji="0" lang="zh-CN" altLang="en-US" sz="12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4D23970-7A65-4BBD-8BD0-CB1AE4F46D38}" type="slidenum">
              <a:rPr kumimoji="0" lang="zh-CN" altLang="en-US" sz="12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C387912-B7E2-450F-8105-FDE975F92BA4}" type="slidenum">
              <a:rPr kumimoji="0" lang="zh-CN" altLang="en-US" sz="12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C387912-B7E2-450F-8105-FDE975F92BA4}" type="slidenum">
              <a:rPr kumimoji="0" lang="zh-CN" altLang="en-US" sz="12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幻灯片图像占位符 1"/>
          <p:cNvSpPr>
            <a:spLocks noGrp="1" noRot="1" noChangeAspect="1" noTextEdit="1"/>
          </p:cNvSpPr>
          <p:nvPr>
            <p:ph type="sldImg"/>
          </p:nvPr>
        </p:nvSpPr>
        <p:spPr/>
      </p:sp>
      <p:sp>
        <p:nvSpPr>
          <p:cNvPr id="122883" name="备注占位符 2"/>
          <p:cNvSpPr>
            <a:spLocks noGrp="1"/>
          </p:cNvSpPr>
          <p:nvPr>
            <p:ph type="body" idx="1"/>
          </p:nvPr>
        </p:nvSpPr>
        <p:spPr/>
        <p:txBody>
          <a:bodyPr wrap="square" lIns="91440" tIns="45720" rIns="91440" bIns="45720" anchor="t"/>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3130" rtl="0" eaLnBrk="1" fontAlgn="base" latinLnBrk="0" hangingPunct="1">
              <a:lnSpc>
                <a:spcPct val="100000"/>
              </a:lnSpc>
              <a:spcBef>
                <a:spcPct val="0"/>
              </a:spcBef>
              <a:spcAft>
                <a:spcPct val="0"/>
              </a:spcAft>
              <a:buClrTx/>
              <a:buSzTx/>
              <a:buFont typeface="Arial" panose="020B0604020202020204" pitchFamily="34" charset="0"/>
              <a:buNone/>
              <a:defRPr/>
            </a:pPr>
            <a:fld id="{24D23970-7A65-4BBD-8BD0-CB1AE4F46D38}" type="slidenum">
              <a:rPr kumimoji="0" lang="zh-CN" altLang="en-US" sz="1200" b="0" i="0" u="none" strike="noStrike" kern="1200" cap="none" spc="0" normalizeH="0" baseline="0" noProof="1" smtClean="0">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spd="slow" advTm="965">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E355D875-3C89-48A8-8BB5-89D9052A472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0061721-4AC8-499C-B10F-97FAB43B5AD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5B80B70-0FC9-4721-A465-BC793AD07E8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CC964F0-1BF1-42E4-A1F9-B652A239845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5"/>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6"/>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6FEC689-7C52-40FC-940A-B26C051E60D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0CD057D1-B965-4921-A094-162E4448916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98B64044-9517-4EE3-B327-F780178E8EA0}"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F10F5C4-7482-4627-9812-93996CF2252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3CD7862-0EFF-4D63-91D6-CADC55CB8E0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8C301AB-EDE0-422B-ABE4-1414021D462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B6E7F33-A591-4872-B227-CA2BF902BBAA}"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9527BCA-8CD3-4C8C-AF85-B8A97723457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75A83CFE-D425-4B4A-9DA2-EB42EF1707A1}"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4DB31EE-CAC7-44FC-BE70-DAB2746F48CE}"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79BB061-61B6-4326-8764-D45E1591BE60}"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31A0A8E-E510-49CE-8F53-A19A64A35AC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E85D9414-355E-447B-B455-C55F484D754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97A19E5-4E3B-4A05-A5F3-13BFC05D8B17}"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7B3A622C-30D6-4FFD-8E98-FECF0D3BBD4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35A92BC-15A0-45E8-A3BE-0E56658A008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spd="slow" advTm="965">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7288CB10-51A4-44ED-AE47-6FF2951E486D}"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122A451F-12A8-43DA-98E7-8CA87679F15D}"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1A59583A-C69F-4593-87C7-D324C191087A}"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E850B33-C230-42D9-820E-A3EA7BB06F5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1C805B2-9F66-428F-A593-3A33BA9AD8AD}"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C62EC40-1566-407F-82E4-F3BBD486922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4"/>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DD70C00C-D50A-4255-BC1C-037CA45D8524}"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04DC8F1-E9BA-40FC-986E-3BB4F7E72317}"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E5C648C-6B57-4F69-9280-F9BE9C296C11}"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B3C65AA-7881-403A-972F-EEB5BB120CC5}"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3"/>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06808B0-3EEE-4634-B3B2-1F319921A7B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DCC6B95-3C67-4D5E-BC17-CA04EFE82F70}"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4"/>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5"/>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0F55C7A-78D4-4478-BD1A-04389101BF3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transition spd="slow" advTm="965">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965">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spd="slow" advTm="965">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transition spd="slow" advTm="965">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965">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spd="slow" advTm="965">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transition spd="slow" advTm="965">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965">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spd="slow" advTm="965">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transition spd="slow" advTm="965">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965">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spd="slow" advTm="965">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D5168DB-D871-4BA2-B5A5-4429719898A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EC095BA-8AFA-426F-A3DC-94A2430B5C7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0AF3E338-E426-47AD-A490-3F6874756F30}"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6"/>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0190F8C0-3FC5-4251-B723-685846DE0DF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Tree>
  </p:cSld>
  <p:clrMapOvr>
    <a:masterClrMapping/>
  </p:clrMapOvr>
  <p:transition spd="slow" advTm="965">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5D6CF41-2B8B-473F-8EEE-6EA10534233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F41DF5E-8D84-4F97-B5BD-1025869E2255}"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8521DD0-23DE-411E-88E1-78AF9647D62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6"/>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AA637C7-CF0E-4771-A55B-66048696EFD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6"/>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021C27FC-E6C1-494A-8AA8-2A6286427D4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95D5692-D821-4CB7-A71B-B4FDF2BF7C3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6"/>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7"/>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8"/>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11F608D8-25CC-4D39-AE33-055DCF51FBA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B163629-B88E-4958-A482-5948C3D64703}"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70F49B6-6734-4900-A453-36E6A8449BD7}"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0F4B54D-DF5B-43CC-B872-5940566E673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965">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2"/>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4A8F527-CBD4-4365-909E-E3FEC4F1C0F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2"/>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3"/>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4"/>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F15AFA4-E094-441B-B056-1F373F513C3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20120CF-A2B6-464D-BB0B-97D46587F113}"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59222F8-1778-4409-8F7C-6C26D89841CA}"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2"/>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152CD7A8-8299-4406-A650-AC034BEE7B94}"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2"/>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6C003A4D-E235-47FA-9664-14DFB812527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08B6E991-CE0A-487B-895F-C2242649708E}"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2"/>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3"/>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4"/>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F41AD4A-BA5B-494C-96C6-87AD401DBAA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703D0E9-0DD2-4D98-BD44-013799F10D4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98E2DAA5-11AA-4F0E-8705-EBA88ED673B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7A829E7D-CFA1-4808-A9DD-41BDC70E30F4}"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5ED37F9-254C-4890-B9C0-DA7747C8154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2"/>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3"/>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57205FA-3B6F-40D7-A15C-C6751604B059}"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E738B88-B9BE-445A-8A91-465185751AE7}"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D60A869-427E-4CD7-9927-596634375CD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1"/>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6759E8E3-B69B-4A9F-9A9D-3E21F739B383}"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1"/>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AE57A4E-295A-4B06-B2FE-65D21946381D}"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DA647F7E-ABD5-4521-B75B-0267B5275B9B}"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2"/>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3"/>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C21E2119-8D21-4484-AF8A-448E53C990CA}"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5556B416-B138-4C0F-B622-FFB192FC8148}"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transition spd="slow" advTm="965">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C4D61AE-88FE-4064-8387-F7F561D98F37}"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4973FBDD-7C76-462B-BBBF-D543B3714721}"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9FB393C5-22A8-405A-BC5F-E6B04062E793}"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 name="页脚占位符 5"/>
          <p:cNvSpPr>
            <a:spLocks noGrp="1" noChangeArrowheads="1"/>
          </p:cNvSpPr>
          <p:nvPr>
            <p:ph type="ftr" sz="quarter" idx="1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 name="灯片编号占位符 6"/>
          <p:cNvSpPr>
            <a:spLocks noGrp="1" noChangeArrowheads="1"/>
          </p:cNvSpPr>
          <p:nvPr>
            <p:ph type="sldNum" sz="quarter" idx="1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2458668A-3755-4702-88FB-7693AC81F72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22CDE76-BCDE-4A54-B5FD-F13488987DF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5F5F5"/>
        </a:solidFill>
        <a:effectLst/>
      </p:bgPr>
    </p:bg>
    <p:spTree>
      <p:nvGrpSpPr>
        <p:cNvPr id="1" name=""/>
        <p:cNvGrpSpPr/>
        <p:nvPr/>
      </p:nvGrpSpPr>
      <p:grpSpPr>
        <a:xfrm>
          <a:off x="0" y="0"/>
          <a:ext cx="0" cy="0"/>
          <a:chOff x="0" y="0"/>
          <a:chExt cx="0" cy="0"/>
        </a:xfrm>
      </p:grpSpPr>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E520C125-07CA-433F-86A2-59F72EA81AD4}"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B25B1D45-0595-4345-BA0E-19FEAFBE21E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313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noChangeArrowheads="1"/>
          </p:cNvSpPr>
          <p:nvPr>
            <p:ph type="dt" sz="half" idx="1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0EF0C1A-2890-4117-A1A7-5D5D9C8B5C65}"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5F5F5"/>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DAEEA7C3-7A54-4CCA-8686-AF76F6A6E15C}"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5F5F5"/>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noChangeArrowheads="1"/>
          </p:cNvSpPr>
          <p:nvPr>
            <p:ph type="dt" sz="half" idx="2"/>
          </p:nvPr>
        </p:nvSpPr>
        <p:spPr bwMode="auto">
          <a:xfrm>
            <a:off x="8382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noChangeArrowheads="1"/>
          </p:cNvSpPr>
          <p:nvPr>
            <p:ph type="ftr" sz="quarter" idx="3"/>
          </p:nvPr>
        </p:nvSpPr>
        <p:spPr bwMode="auto">
          <a:xfrm>
            <a:off x="4038600" y="6356350"/>
            <a:ext cx="41148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noChangeArrowheads="1"/>
          </p:cNvSpPr>
          <p:nvPr>
            <p:ph type="sldNum" sz="quarter" idx="4"/>
          </p:nvPr>
        </p:nvSpPr>
        <p:spPr bwMode="auto">
          <a:xfrm>
            <a:off x="8610600" y="6356350"/>
            <a:ext cx="2743200" cy="365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78C05899-3E13-4C21-8CF2-C7C6F0F2B9FD}"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endParaRPr>
          </a:p>
        </p:txBody>
      </p:sp>
    </p:spTree>
  </p:cSld>
  <p:clrMapOvr>
    <a:masterClrMapping/>
  </p:clrMapOvr>
  <p:transition spd="slow" advTm="965">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2" Type="http://schemas.openxmlformats.org/officeDocument/2006/relationships/theme" Target="../theme/theme12.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3.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4.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12290"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291"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292"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84DEE86-7CD5-46CC-92AA-FDB790E5002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13314"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3315"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3316"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A477B0D8-8E58-4F45-B755-D06EAF3882EF}"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1433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433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434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43989A35-F73C-4B89-8AD9-DA07AC5A9FE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pic>
        <p:nvPicPr>
          <p:cNvPr id="1026" name="图片 1"/>
          <p:cNvPicPr>
            <a:picLocks noChangeAspect="1"/>
          </p:cNvPicPr>
          <p:nvPr userDrawn="1"/>
        </p:nvPicPr>
        <p:blipFill>
          <a:blip r:embed="rId12"/>
          <a:stretch>
            <a:fillRect/>
          </a:stretch>
        </p:blipFill>
        <p:spPr>
          <a:xfrm>
            <a:off x="0" y="-14287"/>
            <a:ext cx="12192000" cy="689133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pic>
        <p:nvPicPr>
          <p:cNvPr id="2050" name="图片 1"/>
          <p:cNvPicPr>
            <a:picLocks noChangeAspect="1"/>
          </p:cNvPicPr>
          <p:nvPr userDrawn="1"/>
        </p:nvPicPr>
        <p:blipFill>
          <a:blip r:embed="rId12"/>
          <a:srcRect r="96" b="14035"/>
          <a:stretch>
            <a:fillRect/>
          </a:stretch>
        </p:blipFill>
        <p:spPr>
          <a:xfrm>
            <a:off x="0" y="-30162"/>
            <a:ext cx="12180888" cy="6981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pic>
        <p:nvPicPr>
          <p:cNvPr id="3074" name="图片 1"/>
          <p:cNvPicPr>
            <a:picLocks noChangeAspect="1"/>
          </p:cNvPicPr>
          <p:nvPr userDrawn="1"/>
        </p:nvPicPr>
        <p:blipFill>
          <a:blip r:embed="rId12"/>
          <a:srcRect r="-85" b="20706"/>
          <a:stretch>
            <a:fillRect/>
          </a:stretch>
        </p:blipFill>
        <p:spPr>
          <a:xfrm>
            <a:off x="0" y="0"/>
            <a:ext cx="12203113" cy="69056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pic>
        <p:nvPicPr>
          <p:cNvPr id="4098" name="图片 1"/>
          <p:cNvPicPr>
            <a:picLocks noChangeAspect="1"/>
          </p:cNvPicPr>
          <p:nvPr userDrawn="1"/>
        </p:nvPicPr>
        <p:blipFill>
          <a:blip r:embed="rId12"/>
          <a:srcRect r="-85" b="14848"/>
          <a:stretch>
            <a:fillRect/>
          </a:stretch>
        </p:blipFill>
        <p:spPr>
          <a:xfrm>
            <a:off x="0" y="0"/>
            <a:ext cx="12203113" cy="69215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8194" name="日期占位符 6"/>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195" name="页脚占位符 7"/>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8196" name="灯片编号占位符 8"/>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F4F68151-076A-49F7-8B02-1AE16C722FE2}"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9218"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219"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220"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3E8FAA10-2206-44F1-8E0D-983A050E22DE}"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10242" name="日期占位符 1"/>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243" name="页脚占位符 2"/>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244" name="灯片编号占位符 3"/>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8EEA4C97-F655-4CF8-8A4B-8C8288263DB6}"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p:sp>
        <p:nvSpPr>
          <p:cNvPr id="11266" name="日期占位符 4"/>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267" name="页脚占位符 5"/>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defTabSz="912495" eaLnBrk="1" hangingPunct="1">
              <a:buFont typeface="Arial" panose="020B0604020202020204" pitchFamily="34" charset="0"/>
              <a:buNone/>
              <a:defRPr/>
            </a:lvl1pPr>
          </a:lstStyle>
          <a:p>
            <a:pPr marL="0" marR="0" lvl="0" indent="0" algn="l" defTabSz="91249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268" name="灯片编号占位符 6"/>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noProof="1">
                <a:cs typeface="+mn-ea"/>
              </a:defRPr>
            </a:lvl1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fld id="{3DA1AB39-BE5B-4329-B664-C8E0325739CA}" type="slidenum">
              <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ea"/>
              </a:rPr>
            </a:fld>
            <a:endParaRPr kumimoji="0" lang="zh-CN" altLang="en-US" sz="1800" b="0" i="0" u="none" strike="noStrike" kern="1200" cap="none" spc="0" normalizeH="0" baseline="0" noProof="1">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advTm="965">
    <p:push dir="u"/>
  </p:transition>
  <p:hf sldNum="0" hdr="0" ftr="0" dt="0"/>
  <p:txStyles>
    <p:titleStyle>
      <a:lvl1pPr algn="l" defTabSz="913130" rtl="0" eaLnBrk="0" fontAlgn="base" hangingPunct="0">
        <a:lnSpc>
          <a:spcPct val="90000"/>
        </a:lnSpc>
        <a:spcBef>
          <a:spcPct val="0"/>
        </a:spcBef>
        <a:spcAft>
          <a:spcPct val="0"/>
        </a:spcAft>
        <a:defRPr sz="4400">
          <a:solidFill>
            <a:schemeClr val="tx1"/>
          </a:solidFill>
          <a:latin typeface="+mj-lt"/>
          <a:ea typeface="+mj-ea"/>
          <a:cs typeface="+mj-cs"/>
        </a:defRPr>
      </a:lvl1pPr>
      <a:lvl2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defTabSz="913130"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defTabSz="912495"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7330" indent="-227330" algn="l" defTabSz="913130"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4530" indent="-227330" algn="l" defTabSz="913130"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17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5989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6130" indent="-227330" algn="l" defTabSz="913130"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33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6pPr>
      <a:lvl7pPr marL="29705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7pPr>
      <a:lvl8pPr marL="34277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8pPr>
      <a:lvl9pPr marL="3884930" indent="-227330" algn="l" defTabSz="912495"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image" Target="../media/image5.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7" name="文本框 6"/>
          <p:cNvSpPr txBox="1">
            <a:spLocks noChangeArrowheads="1"/>
          </p:cNvSpPr>
          <p:nvPr/>
        </p:nvSpPr>
        <p:spPr bwMode="auto">
          <a:xfrm>
            <a:off x="4491038" y="2536825"/>
            <a:ext cx="35356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3130" eaLnBrk="1" hangingPunct="1">
              <a:buClrTx/>
              <a:buSzTx/>
              <a:buFont typeface="Arial" panose="020B0604020202020204" pitchFamily="34" charset="0"/>
              <a:defRPr/>
            </a:pPr>
            <a:r>
              <a:rPr kumimoji="0" lang="zh-CN" altLang="en-US" sz="44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失物招领系统</a:t>
            </a:r>
            <a:endParaRPr kumimoji="0" lang="zh-CN" altLang="en-US" sz="44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cxnSp>
        <p:nvCxnSpPr>
          <p:cNvPr id="93188" name="直接连接符 6"/>
          <p:cNvCxnSpPr/>
          <p:nvPr/>
        </p:nvCxnSpPr>
        <p:spPr>
          <a:xfrm>
            <a:off x="4195763" y="3832225"/>
            <a:ext cx="6816725" cy="0"/>
          </a:xfrm>
          <a:prstGeom prst="line">
            <a:avLst/>
          </a:prstGeom>
          <a:ln w="9525" cap="flat" cmpd="sng">
            <a:solidFill>
              <a:schemeClr val="tx1"/>
            </a:solidFill>
            <a:prstDash val="solid"/>
            <a:headEnd type="none" w="med" len="med"/>
            <a:tailEnd type="none" w="med" len="med"/>
          </a:ln>
        </p:spPr>
      </p:cxnSp>
      <p:pic>
        <p:nvPicPr>
          <p:cNvPr id="93189" name="图片 2"/>
          <p:cNvPicPr>
            <a:picLocks noChangeAspect="1"/>
          </p:cNvPicPr>
          <p:nvPr/>
        </p:nvPicPr>
        <p:blipFill>
          <a:blip r:embed="rId1"/>
          <a:stretch>
            <a:fillRect/>
          </a:stretch>
        </p:blipFill>
        <p:spPr>
          <a:xfrm>
            <a:off x="1290320" y="979488"/>
            <a:ext cx="5878513" cy="5878512"/>
          </a:xfrm>
          <a:prstGeom prst="rect">
            <a:avLst/>
          </a:prstGeom>
          <a:noFill/>
          <a:ln w="9525">
            <a:noFill/>
          </a:ln>
        </p:spPr>
      </p:pic>
      <p:sp>
        <p:nvSpPr>
          <p:cNvPr id="3" name="文本框 5"/>
          <p:cNvSpPr txBox="1">
            <a:spLocks noChangeArrowheads="1"/>
          </p:cNvSpPr>
          <p:nvPr/>
        </p:nvSpPr>
        <p:spPr bwMode="auto">
          <a:xfrm>
            <a:off x="5498432" y="3902076"/>
            <a:ext cx="457199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7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rPr>
              <a:t>组长：焦旭超 </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ndParaRPr>
          </a:p>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600" dirty="0">
                <a:solidFill>
                  <a:schemeClr val="tx1">
                    <a:lumMod val="75000"/>
                    <a:lumOff val="25000"/>
                  </a:schemeClr>
                </a:solidFill>
                <a:latin typeface="宋体" panose="02010600030101010101" pitchFamily="2" charset="-122"/>
              </a:rPr>
              <a:t>组员：罗松；白玛次仁；穷吉</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宋体" panose="02010600030101010101" pitchFamily="2" charset="-122"/>
            </a:endParaRPr>
          </a:p>
        </p:txBody>
      </p:sp>
    </p:spTree>
  </p:cSld>
  <p:clrMapOvr>
    <a:masterClrMapping/>
  </p:clrMapOvr>
  <p:transition spd="slow" advTm="1382">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618" name="图片 7"/>
          <p:cNvPicPr>
            <a:picLocks noChangeAspect="1"/>
          </p:cNvPicPr>
          <p:nvPr/>
        </p:nvPicPr>
        <p:blipFill>
          <a:blip r:embed="rId1"/>
          <a:srcRect l="2" t="10258" r="-4218" b="7593"/>
          <a:stretch>
            <a:fillRect/>
          </a:stretch>
        </p:blipFill>
        <p:spPr>
          <a:xfrm>
            <a:off x="3149600" y="0"/>
            <a:ext cx="8689975" cy="6864350"/>
          </a:xfrm>
          <a:prstGeom prst="rect">
            <a:avLst/>
          </a:prstGeom>
          <a:noFill/>
          <a:ln w="9525">
            <a:noFill/>
          </a:ln>
        </p:spPr>
      </p:pic>
      <p:sp>
        <p:nvSpPr>
          <p:cNvPr id="18" name="矩形 17"/>
          <p:cNvSpPr/>
          <p:nvPr/>
        </p:nvSpPr>
        <p:spPr bwMode="auto">
          <a:xfrm>
            <a:off x="0" y="2819400"/>
            <a:ext cx="12192000" cy="1790700"/>
          </a:xfrm>
          <a:prstGeom prst="rect">
            <a:avLst/>
          </a:prstGeom>
          <a:solidFill>
            <a:schemeClr val="tx1">
              <a:lumMod val="85000"/>
              <a:lumOff val="15000"/>
              <a:alpha val="95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1620" name="文本框 2"/>
          <p:cNvSpPr txBox="1"/>
          <p:nvPr/>
        </p:nvSpPr>
        <p:spPr>
          <a:xfrm>
            <a:off x="3309938" y="3003550"/>
            <a:ext cx="5572125" cy="645160"/>
          </a:xfrm>
          <a:prstGeom prst="rect">
            <a:avLst/>
          </a:prstGeom>
          <a:noFill/>
          <a:ln w="9525">
            <a:noFill/>
          </a:ln>
        </p:spPr>
        <p:txBody>
          <a:bodyPr>
            <a:spAutoFit/>
          </a:bodyPr>
          <a:p>
            <a:pPr algn="ctr"/>
            <a:r>
              <a:rPr lang="zh-CN" altLang="en-US" sz="3600" dirty="0">
                <a:solidFill>
                  <a:schemeClr val="bg1"/>
                </a:solidFill>
                <a:latin typeface="幼圆" panose="02010509060101010101" pitchFamily="49" charset="-122"/>
                <a:ea typeface="幼圆" panose="02010509060101010101" pitchFamily="49" charset="-122"/>
              </a:rPr>
              <a:t>软件</a:t>
            </a:r>
            <a:r>
              <a:rPr lang="zh-CN" sz="3600" dirty="0">
                <a:solidFill>
                  <a:schemeClr val="bg1"/>
                </a:solidFill>
                <a:latin typeface="幼圆" panose="02010509060101010101" pitchFamily="49" charset="-122"/>
                <a:ea typeface="幼圆" panose="02010509060101010101" pitchFamily="49" charset="-122"/>
              </a:rPr>
              <a:t>设计</a:t>
            </a:r>
            <a:endParaRPr lang="zh-CN" sz="3600" dirty="0">
              <a:solidFill>
                <a:schemeClr val="bg1"/>
              </a:solidFill>
              <a:latin typeface="幼圆" panose="02010509060101010101" pitchFamily="49" charset="-122"/>
              <a:ea typeface="幼圆" panose="02010509060101010101" pitchFamily="49" charset="-122"/>
            </a:endParaRPr>
          </a:p>
        </p:txBody>
      </p:sp>
      <p:sp>
        <p:nvSpPr>
          <p:cNvPr id="111621" name="文本框 3"/>
          <p:cNvSpPr txBox="1"/>
          <p:nvPr/>
        </p:nvSpPr>
        <p:spPr>
          <a:xfrm>
            <a:off x="5714365" y="3865563"/>
            <a:ext cx="763270" cy="645160"/>
          </a:xfrm>
          <a:prstGeom prst="rect">
            <a:avLst/>
          </a:prstGeom>
          <a:noFill/>
          <a:ln w="9525">
            <a:noFill/>
          </a:ln>
        </p:spPr>
        <p:txBody>
          <a:bodyPr wrap="none">
            <a:spAutoFit/>
          </a:bodyPr>
          <a:p>
            <a:pPr eaLnBrk="1" hangingPunct="1">
              <a:buFont typeface="Arial" panose="020B0604020202020204" pitchFamily="34" charset="0"/>
            </a:pPr>
            <a:r>
              <a:rPr lang="en-US" altLang="zh-CN" sz="3600" b="1"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ransition spd="slow" advTm="548">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5474" name="组合 8"/>
          <p:cNvGrpSpPr/>
          <p:nvPr/>
        </p:nvGrpSpPr>
        <p:grpSpPr>
          <a:xfrm>
            <a:off x="0" y="0"/>
            <a:ext cx="4965700" cy="6858000"/>
            <a:chOff x="0" y="0"/>
            <a:chExt cx="4965700" cy="6858000"/>
          </a:xfrm>
        </p:grpSpPr>
        <p:pic>
          <p:nvPicPr>
            <p:cNvPr id="105496"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5497"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925708" y="1316831"/>
              <a:ext cx="658193"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lang="zh-CN" altLang="en-US" sz="3200" b="1" dirty="0">
                  <a:solidFill>
                    <a:schemeClr val="tx1">
                      <a:lumMod val="65000"/>
                      <a:lumOff val="35000"/>
                    </a:schemeClr>
                  </a:solidFill>
                  <a:latin typeface="宋体" panose="02010600030101010101" pitchFamily="2" charset="-122"/>
                  <a:sym typeface="+mn-ea"/>
                </a:rPr>
                <a:t>功能实现</a:t>
              </a:r>
              <a:endParaRPr kumimoji="0" lang="zh-CN" altLang="en-US" sz="3200" b="1" kern="1200" cap="none" spc="0" normalizeH="0" baseline="0" noProof="0" dirty="0">
                <a:solidFill>
                  <a:schemeClr val="tx1">
                    <a:lumMod val="65000"/>
                    <a:lumOff val="35000"/>
                  </a:schemeClr>
                </a:solidFill>
                <a:latin typeface="宋体" panose="02010600030101010101" pitchFamily="2" charset="-122"/>
                <a:ea typeface="幼圆" panose="02010509060101010101" pitchFamily="49" charset="-122"/>
                <a:cs typeface="+mn-cs"/>
                <a:sym typeface="+mn-ea"/>
              </a:endParaRPr>
            </a:p>
          </p:txBody>
        </p:sp>
      </p:grpSp>
      <p:sp>
        <p:nvSpPr>
          <p:cNvPr id="11" name="文本框 10"/>
          <p:cNvSpPr txBox="1"/>
          <p:nvPr/>
        </p:nvSpPr>
        <p:spPr>
          <a:xfrm>
            <a:off x="4253230" y="4892675"/>
            <a:ext cx="2531745" cy="368300"/>
          </a:xfrm>
          <a:prstGeom prst="rect">
            <a:avLst/>
          </a:prstGeom>
          <a:noFill/>
        </p:spPr>
        <p:txBody>
          <a:bodyPr wrap="square" rtlCol="0">
            <a:spAutoFit/>
          </a:bodyPr>
          <a:p>
            <a:r>
              <a:rPr lang="en-US" altLang="zh-CN" dirty="0"/>
              <a:t>        </a:t>
            </a:r>
            <a:r>
              <a:rPr lang="en-US" altLang="zh-CN" sz="1600" dirty="0"/>
              <a:t> </a:t>
            </a:r>
            <a:r>
              <a:rPr lang="zh-CN" altLang="en-US" sz="1600" dirty="0"/>
              <a:t>图</a:t>
            </a:r>
            <a:r>
              <a:rPr lang="en-US" altLang="zh-CN" sz="1600" dirty="0"/>
              <a:t>2.1  </a:t>
            </a:r>
            <a:r>
              <a:rPr lang="zh-CN" altLang="en-US" sz="1600" dirty="0"/>
              <a:t>进入主界面</a:t>
            </a:r>
            <a:r>
              <a:rPr lang="zh-CN" altLang="en-US" dirty="0"/>
              <a:t> </a:t>
            </a:r>
            <a:endParaRPr lang="zh-CN" altLang="en-US" dirty="0"/>
          </a:p>
        </p:txBody>
      </p:sp>
      <p:sp>
        <p:nvSpPr>
          <p:cNvPr id="15" name="文本框 14"/>
          <p:cNvSpPr txBox="1"/>
          <p:nvPr/>
        </p:nvSpPr>
        <p:spPr>
          <a:xfrm>
            <a:off x="2583815" y="5261610"/>
            <a:ext cx="9672955" cy="829945"/>
          </a:xfrm>
          <a:prstGeom prst="rect">
            <a:avLst/>
          </a:prstGeom>
          <a:noFill/>
        </p:spPr>
        <p:txBody>
          <a:bodyPr wrap="square" rtlCol="0">
            <a:spAutoFit/>
          </a:bodyPr>
          <a:p>
            <a:r>
              <a:rPr lang="en-US" altLang="zh-CN" sz="2400" dirty="0">
                <a:latin typeface="宋体" panose="02010600030101010101" pitchFamily="2" charset="-122"/>
              </a:rPr>
              <a:t>   </a:t>
            </a:r>
            <a:r>
              <a:rPr lang="zh-CN" altLang="en-US" sz="2400" dirty="0">
                <a:latin typeface="宋体" panose="02010600030101010101" pitchFamily="2" charset="-122"/>
              </a:rPr>
              <a:t>小程序进行微信授权之后可以进入主界面，最先进入的为失物招领界面。失物招领界面可进行失物招领信息上发布的信息进行查看预览。</a:t>
            </a:r>
            <a:endParaRPr lang="zh-CN" altLang="en-US" sz="2400" dirty="0">
              <a:latin typeface="宋体" panose="02010600030101010101" pitchFamily="2" charset="-122"/>
            </a:endParaRPr>
          </a:p>
        </p:txBody>
      </p:sp>
      <p:pic>
        <p:nvPicPr>
          <p:cNvPr id="16" name="图片 15"/>
          <p:cNvPicPr>
            <a:picLocks noChangeAspect="1"/>
          </p:cNvPicPr>
          <p:nvPr/>
        </p:nvPicPr>
        <p:blipFill>
          <a:blip r:embed="rId2"/>
          <a:stretch>
            <a:fillRect/>
          </a:stretch>
        </p:blipFill>
        <p:spPr>
          <a:xfrm>
            <a:off x="4489450" y="1363980"/>
            <a:ext cx="2496820" cy="3528060"/>
          </a:xfrm>
          <a:prstGeom prst="rect">
            <a:avLst/>
          </a:prstGeom>
        </p:spPr>
      </p:pic>
      <p:sp>
        <p:nvSpPr>
          <p:cNvPr id="18" name="文本框 17"/>
          <p:cNvSpPr txBox="1"/>
          <p:nvPr/>
        </p:nvSpPr>
        <p:spPr>
          <a:xfrm>
            <a:off x="7409815" y="4892675"/>
            <a:ext cx="3093085" cy="368300"/>
          </a:xfrm>
          <a:prstGeom prst="rect">
            <a:avLst/>
          </a:prstGeom>
          <a:noFill/>
        </p:spPr>
        <p:txBody>
          <a:bodyPr wrap="square" rtlCol="0">
            <a:spAutoFit/>
          </a:bodyPr>
          <a:p>
            <a:r>
              <a:rPr lang="zh-CN" altLang="en-US" dirty="0"/>
              <a:t>             </a:t>
            </a:r>
            <a:r>
              <a:rPr lang="zh-CN" altLang="en-US" sz="1600" dirty="0"/>
              <a:t>图</a:t>
            </a:r>
            <a:r>
              <a:rPr lang="en-US" altLang="zh-CN" sz="1600" dirty="0"/>
              <a:t>2.2  </a:t>
            </a:r>
            <a:r>
              <a:rPr lang="zh-CN" altLang="en-US" sz="1600" dirty="0"/>
              <a:t>寻物失物广场</a:t>
            </a:r>
            <a:endParaRPr lang="zh-CN" altLang="en-US" sz="1600" dirty="0"/>
          </a:p>
        </p:txBody>
      </p:sp>
      <p:pic>
        <p:nvPicPr>
          <p:cNvPr id="20" name="图片 19"/>
          <p:cNvPicPr>
            <a:picLocks noChangeAspect="1"/>
          </p:cNvPicPr>
          <p:nvPr/>
        </p:nvPicPr>
        <p:blipFill>
          <a:blip r:embed="rId3"/>
          <a:stretch>
            <a:fillRect/>
          </a:stretch>
        </p:blipFill>
        <p:spPr>
          <a:xfrm>
            <a:off x="7715885" y="709295"/>
            <a:ext cx="3088005" cy="4114165"/>
          </a:xfrm>
          <a:prstGeom prst="rect">
            <a:avLst/>
          </a:prstGeom>
        </p:spPr>
      </p:pic>
    </p:spTree>
  </p:cSld>
  <p:clrMapOvr>
    <a:masterClrMapping/>
  </p:clrMapOvr>
  <p:transition spd="slow" advTm="1932">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7522" name="组合 8"/>
          <p:cNvGrpSpPr/>
          <p:nvPr/>
        </p:nvGrpSpPr>
        <p:grpSpPr>
          <a:xfrm>
            <a:off x="0" y="0"/>
            <a:ext cx="4965700" cy="6858000"/>
            <a:chOff x="0" y="0"/>
            <a:chExt cx="4965700" cy="6858000"/>
          </a:xfrm>
        </p:grpSpPr>
        <p:pic>
          <p:nvPicPr>
            <p:cNvPr id="107547"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7548"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lang="zh-CN" altLang="en-US" sz="3600" b="1" dirty="0">
                  <a:solidFill>
                    <a:schemeClr val="tx1">
                      <a:lumMod val="65000"/>
                      <a:lumOff val="35000"/>
                    </a:schemeClr>
                  </a:solidFill>
                  <a:latin typeface="幼圆" panose="02010509060101010101" pitchFamily="49" charset="-122"/>
                  <a:ea typeface="幼圆" panose="02010509060101010101" pitchFamily="49" charset="-122"/>
                  <a:sym typeface="+mn-ea"/>
                </a:rPr>
                <a:t>联系</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9" name="文本框 8"/>
          <p:cNvSpPr txBox="1"/>
          <p:nvPr/>
        </p:nvSpPr>
        <p:spPr>
          <a:xfrm>
            <a:off x="2774315" y="589280"/>
            <a:ext cx="8559800" cy="829945"/>
          </a:xfrm>
          <a:prstGeom prst="rect">
            <a:avLst/>
          </a:prstGeom>
          <a:noFill/>
        </p:spPr>
        <p:txBody>
          <a:bodyPr wrap="square" rtlCol="0">
            <a:spAutoFit/>
          </a:bodyPr>
          <a:lstStyle/>
          <a:p>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下面是找到物品第一反应，拍个照片，上传到失物招领小程序；失主看到自己的物件时，通过发送站内信来联系好人。</a:t>
            </a:r>
            <a:endParaRPr lang="en-US" altLang="zh-CN" sz="2400" dirty="0">
              <a:latin typeface="宋体" panose="02010600030101010101" pitchFamily="2" charset="-122"/>
              <a:cs typeface="宋体" panose="02010600030101010101" pitchFamily="2" charset="-122"/>
            </a:endParaRPr>
          </a:p>
        </p:txBody>
      </p:sp>
      <p:sp>
        <p:nvSpPr>
          <p:cNvPr id="10" name="文本框 9"/>
          <p:cNvSpPr txBox="1"/>
          <p:nvPr/>
        </p:nvSpPr>
        <p:spPr>
          <a:xfrm>
            <a:off x="3017386" y="6148388"/>
            <a:ext cx="2496112" cy="337185"/>
          </a:xfrm>
          <a:prstGeom prst="rect">
            <a:avLst/>
          </a:prstGeom>
          <a:noFill/>
        </p:spPr>
        <p:txBody>
          <a:bodyPr wrap="square" rtlCol="0">
            <a:spAutoFit/>
          </a:bodyPr>
          <a:lstStyle/>
          <a:p>
            <a:r>
              <a:rPr lang="zh-CN" altLang="en-US" sz="1600" dirty="0"/>
              <a:t> 图</a:t>
            </a:r>
            <a:r>
              <a:rPr lang="en-US" altLang="zh-CN" sz="1600" dirty="0"/>
              <a:t>2.3</a:t>
            </a:r>
            <a:r>
              <a:rPr lang="en-US" altLang="zh-CN" sz="1600" dirty="0">
                <a:sym typeface="+mn-ea"/>
              </a:rPr>
              <a:t>   </a:t>
            </a:r>
            <a:r>
              <a:rPr lang="zh-CN" altLang="en-US" sz="1600" dirty="0">
                <a:sym typeface="+mn-ea"/>
              </a:rPr>
              <a:t>发布信息界面</a:t>
            </a:r>
            <a:endParaRPr lang="zh-CN" altLang="en-US" sz="1600" dirty="0">
              <a:sym typeface="+mn-ea"/>
            </a:endParaRPr>
          </a:p>
        </p:txBody>
      </p:sp>
      <p:pic>
        <p:nvPicPr>
          <p:cNvPr id="12" name="图片 11"/>
          <p:cNvPicPr>
            <a:picLocks noChangeAspect="1"/>
          </p:cNvPicPr>
          <p:nvPr/>
        </p:nvPicPr>
        <p:blipFill>
          <a:blip r:embed="rId2"/>
          <a:stretch>
            <a:fillRect/>
          </a:stretch>
        </p:blipFill>
        <p:spPr>
          <a:xfrm>
            <a:off x="2524760" y="1676400"/>
            <a:ext cx="3283585" cy="4472305"/>
          </a:xfrm>
          <a:prstGeom prst="rect">
            <a:avLst/>
          </a:prstGeom>
        </p:spPr>
      </p:pic>
      <p:pic>
        <p:nvPicPr>
          <p:cNvPr id="18" name="图片 17"/>
          <p:cNvPicPr>
            <a:picLocks noChangeAspect="1"/>
          </p:cNvPicPr>
          <p:nvPr/>
        </p:nvPicPr>
        <p:blipFill>
          <a:blip r:embed="rId3"/>
          <a:srcRect b="16947"/>
          <a:stretch>
            <a:fillRect/>
          </a:stretch>
        </p:blipFill>
        <p:spPr>
          <a:xfrm>
            <a:off x="6843395" y="1734820"/>
            <a:ext cx="3784600" cy="4045585"/>
          </a:xfrm>
          <a:prstGeom prst="rect">
            <a:avLst/>
          </a:prstGeom>
        </p:spPr>
      </p:pic>
      <p:sp>
        <p:nvSpPr>
          <p:cNvPr id="20" name="文本框 19"/>
          <p:cNvSpPr txBox="1"/>
          <p:nvPr/>
        </p:nvSpPr>
        <p:spPr>
          <a:xfrm>
            <a:off x="6843395" y="5780405"/>
            <a:ext cx="4189730" cy="368300"/>
          </a:xfrm>
          <a:prstGeom prst="rect">
            <a:avLst/>
          </a:prstGeom>
          <a:noFill/>
        </p:spPr>
        <p:txBody>
          <a:bodyPr wrap="square" rtlCol="0">
            <a:spAutoFit/>
          </a:bodyPr>
          <a:lstStyle/>
          <a:p>
            <a:r>
              <a:rPr lang="zh-CN" altLang="en-US" dirty="0"/>
              <a:t>       </a:t>
            </a:r>
            <a:r>
              <a:rPr lang="zh-CN" altLang="en-US" sz="1600" dirty="0"/>
              <a:t>   图</a:t>
            </a:r>
            <a:r>
              <a:rPr lang="en-US" altLang="zh-CN" sz="1600" dirty="0"/>
              <a:t>2.4   </a:t>
            </a:r>
            <a:r>
              <a:rPr lang="zh-CN" altLang="en-US" sz="1600" dirty="0"/>
              <a:t>失主发送站内信息界面</a:t>
            </a:r>
            <a:endParaRPr lang="zh-CN" altLang="en-US" sz="1600" dirty="0"/>
          </a:p>
        </p:txBody>
      </p:sp>
    </p:spTree>
  </p:cSld>
  <p:clrMapOvr>
    <a:masterClrMapping/>
  </p:clrMapOvr>
  <p:transition spd="slow" advTm="4356">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6498" name="组合 8"/>
          <p:cNvGrpSpPr/>
          <p:nvPr/>
        </p:nvGrpSpPr>
        <p:grpSpPr>
          <a:xfrm>
            <a:off x="0" y="0"/>
            <a:ext cx="4965700" cy="6858000"/>
            <a:chOff x="0" y="0"/>
            <a:chExt cx="4965700" cy="6858000"/>
          </a:xfrm>
        </p:grpSpPr>
        <p:pic>
          <p:nvPicPr>
            <p:cNvPr id="106509"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6510"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查看</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pic>
        <p:nvPicPr>
          <p:cNvPr id="11" name="图片 10"/>
          <p:cNvPicPr>
            <a:picLocks noChangeAspect="1"/>
          </p:cNvPicPr>
          <p:nvPr/>
        </p:nvPicPr>
        <p:blipFill>
          <a:blip r:embed="rId2"/>
          <a:stretch>
            <a:fillRect/>
          </a:stretch>
        </p:blipFill>
        <p:spPr>
          <a:xfrm>
            <a:off x="3271520" y="1681480"/>
            <a:ext cx="3042285" cy="4354830"/>
          </a:xfrm>
          <a:prstGeom prst="rect">
            <a:avLst/>
          </a:prstGeom>
        </p:spPr>
      </p:pic>
      <p:sp>
        <p:nvSpPr>
          <p:cNvPr id="12" name="文本框 11"/>
          <p:cNvSpPr txBox="1"/>
          <p:nvPr/>
        </p:nvSpPr>
        <p:spPr>
          <a:xfrm>
            <a:off x="3130550" y="6036310"/>
            <a:ext cx="2642235" cy="614045"/>
          </a:xfrm>
          <a:prstGeom prst="rect">
            <a:avLst/>
          </a:prstGeom>
          <a:noFill/>
        </p:spPr>
        <p:txBody>
          <a:bodyPr wrap="square" rtlCol="0">
            <a:spAutoFit/>
          </a:bodyPr>
          <a:p>
            <a:r>
              <a:rPr lang="zh-CN" altLang="en-US" sz="1600" dirty="0"/>
              <a:t>     图</a:t>
            </a:r>
            <a:r>
              <a:rPr lang="en-US" altLang="zh-CN" sz="1600" dirty="0"/>
              <a:t>2.5  </a:t>
            </a:r>
            <a:r>
              <a:rPr lang="zh-CN" altLang="en-US" sz="1600" dirty="0">
                <a:sym typeface="+mn-ea"/>
              </a:rPr>
              <a:t>寻物启示界面</a:t>
            </a:r>
            <a:endParaRPr lang="zh-CN" altLang="en-US" dirty="0"/>
          </a:p>
          <a:p>
            <a:endParaRPr lang="zh-CN" altLang="en-US" dirty="0"/>
          </a:p>
        </p:txBody>
      </p:sp>
      <p:sp>
        <p:nvSpPr>
          <p:cNvPr id="14" name="文本框 13"/>
          <p:cNvSpPr txBox="1"/>
          <p:nvPr/>
        </p:nvSpPr>
        <p:spPr>
          <a:xfrm>
            <a:off x="7200900" y="6036310"/>
            <a:ext cx="2221865" cy="368300"/>
          </a:xfrm>
          <a:prstGeom prst="rect">
            <a:avLst/>
          </a:prstGeom>
          <a:noFill/>
        </p:spPr>
        <p:txBody>
          <a:bodyPr wrap="square" rtlCol="0">
            <a:spAutoFit/>
          </a:bodyPr>
          <a:p>
            <a:r>
              <a:rPr lang="en-US" altLang="zh-CN" dirty="0"/>
              <a:t>   </a:t>
            </a:r>
            <a:r>
              <a:rPr lang="en-US" altLang="zh-CN" sz="1600" dirty="0"/>
              <a:t> </a:t>
            </a:r>
            <a:r>
              <a:rPr lang="zh-CN" altLang="en-US" sz="1600" dirty="0"/>
              <a:t>图</a:t>
            </a:r>
            <a:r>
              <a:rPr lang="en-US" altLang="zh-CN" sz="1600" dirty="0"/>
              <a:t>2.6   </a:t>
            </a:r>
            <a:r>
              <a:rPr lang="zh-CN" altLang="en-US" sz="1600" dirty="0">
                <a:sym typeface="+mn-ea"/>
              </a:rPr>
              <a:t>查看里界面</a:t>
            </a:r>
            <a:endParaRPr lang="zh-CN" altLang="en-US" sz="1600" dirty="0">
              <a:sym typeface="+mn-ea"/>
            </a:endParaRPr>
          </a:p>
        </p:txBody>
      </p:sp>
      <p:pic>
        <p:nvPicPr>
          <p:cNvPr id="15" name="图片 14"/>
          <p:cNvPicPr>
            <a:picLocks noChangeAspect="1"/>
          </p:cNvPicPr>
          <p:nvPr/>
        </p:nvPicPr>
        <p:blipFill>
          <a:blip r:embed="rId3"/>
          <a:stretch>
            <a:fillRect/>
          </a:stretch>
        </p:blipFill>
        <p:spPr>
          <a:xfrm>
            <a:off x="6867525" y="1500505"/>
            <a:ext cx="3213735" cy="4354830"/>
          </a:xfrm>
          <a:prstGeom prst="rect">
            <a:avLst/>
          </a:prstGeom>
        </p:spPr>
      </p:pic>
      <p:sp>
        <p:nvSpPr>
          <p:cNvPr id="2" name="文本框 1"/>
          <p:cNvSpPr txBox="1"/>
          <p:nvPr/>
        </p:nvSpPr>
        <p:spPr>
          <a:xfrm>
            <a:off x="2524760" y="408940"/>
            <a:ext cx="9162415" cy="829945"/>
          </a:xfrm>
          <a:prstGeom prst="rect">
            <a:avLst/>
          </a:prstGeom>
          <a:noFill/>
        </p:spPr>
        <p:txBody>
          <a:bodyPr wrap="square" rtlCol="0">
            <a:spAutoFit/>
          </a:bodyPr>
          <a:p>
            <a:r>
              <a:rPr lang="en-US" altLang="zh-CN" dirty="0">
                <a:sym typeface="+mn-ea"/>
              </a:rPr>
              <a:t> </a:t>
            </a:r>
            <a:r>
              <a:rPr lang="zh-CN" altLang="en-US" dirty="0">
                <a:sym typeface="+mn-ea"/>
              </a:rPr>
              <a:t>        </a:t>
            </a:r>
            <a:r>
              <a:rPr lang="zh-CN" altLang="en-US" sz="2400" dirty="0">
                <a:sym typeface="+mn-ea"/>
              </a:rPr>
              <a:t>通过发布自己丢失的物品照片以及丢失物品的地点进行物品信息的发布。</a:t>
            </a:r>
            <a:r>
              <a:rPr lang="zh-CN" altLang="en-US" sz="2400" dirty="0">
                <a:sym typeface="+mn-ea"/>
              </a:rPr>
              <a:t>通过点击查看按钮获得联系方式。</a:t>
            </a:r>
            <a:endParaRPr lang="zh-CN" altLang="en-US" sz="2400" dirty="0">
              <a:sym typeface="+mn-ea"/>
            </a:endParaRPr>
          </a:p>
        </p:txBody>
      </p:sp>
    </p:spTree>
  </p:cSld>
  <p:clrMapOvr>
    <a:masterClrMapping/>
  </p:clrMapOvr>
  <p:transition spd="slow" advTm="5006">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9570" name="组合 8"/>
          <p:cNvGrpSpPr/>
          <p:nvPr/>
        </p:nvGrpSpPr>
        <p:grpSpPr>
          <a:xfrm>
            <a:off x="0" y="111760"/>
            <a:ext cx="4965700" cy="6858000"/>
            <a:chOff x="0" y="0"/>
            <a:chExt cx="4965700" cy="6858000"/>
          </a:xfrm>
        </p:grpSpPr>
        <p:pic>
          <p:nvPicPr>
            <p:cNvPr id="109585"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9586"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授权</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15" name="文本框 14"/>
          <p:cNvSpPr txBox="1"/>
          <p:nvPr/>
        </p:nvSpPr>
        <p:spPr>
          <a:xfrm>
            <a:off x="3395980" y="5650865"/>
            <a:ext cx="2522855" cy="583565"/>
          </a:xfrm>
          <a:prstGeom prst="rect">
            <a:avLst/>
          </a:prstGeom>
          <a:noFill/>
        </p:spPr>
        <p:txBody>
          <a:bodyPr wrap="square" rtlCol="0">
            <a:spAutoFit/>
          </a:bodyPr>
          <a:p>
            <a:r>
              <a:rPr lang="zh-CN" altLang="en-US" sz="1600" dirty="0"/>
              <a:t>图</a:t>
            </a:r>
            <a:r>
              <a:rPr lang="en-US" altLang="zh-CN" sz="1600" dirty="0"/>
              <a:t>2.7 </a:t>
            </a:r>
            <a:r>
              <a:rPr lang="zh-CN" altLang="en-US" sz="1600" dirty="0">
                <a:sym typeface="+mn-ea"/>
              </a:rPr>
              <a:t>个人信息界面</a:t>
            </a:r>
            <a:endParaRPr lang="zh-CN" altLang="en-US" sz="1600" dirty="0"/>
          </a:p>
          <a:p>
            <a:endParaRPr lang="zh-CN" altLang="en-US" sz="1600" dirty="0"/>
          </a:p>
        </p:txBody>
      </p:sp>
      <p:pic>
        <p:nvPicPr>
          <p:cNvPr id="18" name="图片 17"/>
          <p:cNvPicPr>
            <a:picLocks noChangeAspect="1"/>
          </p:cNvPicPr>
          <p:nvPr/>
        </p:nvPicPr>
        <p:blipFill>
          <a:blip r:embed="rId2"/>
          <a:stretch>
            <a:fillRect/>
          </a:stretch>
        </p:blipFill>
        <p:spPr>
          <a:xfrm>
            <a:off x="7419975" y="1466215"/>
            <a:ext cx="3221990" cy="3989705"/>
          </a:xfrm>
          <a:prstGeom prst="rect">
            <a:avLst/>
          </a:prstGeom>
        </p:spPr>
      </p:pic>
      <p:sp>
        <p:nvSpPr>
          <p:cNvPr id="19" name="文本框 18"/>
          <p:cNvSpPr txBox="1"/>
          <p:nvPr/>
        </p:nvSpPr>
        <p:spPr>
          <a:xfrm>
            <a:off x="7245985" y="5651500"/>
            <a:ext cx="4067810" cy="368300"/>
          </a:xfrm>
          <a:prstGeom prst="rect">
            <a:avLst/>
          </a:prstGeom>
          <a:noFill/>
        </p:spPr>
        <p:txBody>
          <a:bodyPr wrap="square" rtlCol="0">
            <a:spAutoFit/>
          </a:bodyPr>
          <a:p>
            <a:r>
              <a:rPr lang="zh-CN" altLang="en-US" dirty="0"/>
              <a:t>           </a:t>
            </a:r>
            <a:r>
              <a:rPr lang="zh-CN" altLang="en-US" sz="1600" dirty="0"/>
              <a:t>图</a:t>
            </a:r>
            <a:r>
              <a:rPr lang="en-US" altLang="zh-CN" sz="1600" dirty="0"/>
              <a:t>2.8  </a:t>
            </a:r>
            <a:r>
              <a:rPr lang="zh-CN" altLang="en-US" sz="1600" dirty="0"/>
              <a:t>授权登录</a:t>
            </a:r>
            <a:endParaRPr lang="zh-CN" altLang="en-US" sz="1600" dirty="0"/>
          </a:p>
        </p:txBody>
      </p:sp>
      <p:sp>
        <p:nvSpPr>
          <p:cNvPr id="41" name="文本框 40"/>
          <p:cNvSpPr txBox="1"/>
          <p:nvPr/>
        </p:nvSpPr>
        <p:spPr>
          <a:xfrm>
            <a:off x="2675255" y="192405"/>
            <a:ext cx="8638540" cy="1198880"/>
          </a:xfrm>
          <a:prstGeom prst="rect">
            <a:avLst/>
          </a:prstGeom>
          <a:noFill/>
        </p:spPr>
        <p:txBody>
          <a:bodyPr wrap="square" rtlCol="0">
            <a:spAutoFit/>
          </a:bodyPr>
          <a:p>
            <a:r>
              <a:rPr lang="en-US" altLang="zh-CN" sz="2400" dirty="0"/>
              <a:t>       </a:t>
            </a:r>
            <a:r>
              <a:rPr lang="zh-CN" altLang="en-US" sz="2400" dirty="0"/>
              <a:t>在学校里登录授权后的地区不太有关系，但以社会上的来想跟微信一样按照地方分配来看到新的消息，觉得挺好的；个人中心了可以联系客服，解决自己小程序中遇到的问题。</a:t>
            </a:r>
            <a:endParaRPr lang="zh-CN" altLang="en-US" sz="2400" dirty="0"/>
          </a:p>
        </p:txBody>
      </p:sp>
      <p:pic>
        <p:nvPicPr>
          <p:cNvPr id="20" name="图片 19"/>
          <p:cNvPicPr>
            <a:picLocks noChangeAspect="1"/>
          </p:cNvPicPr>
          <p:nvPr/>
        </p:nvPicPr>
        <p:blipFill>
          <a:blip r:embed="rId3"/>
          <a:stretch>
            <a:fillRect/>
          </a:stretch>
        </p:blipFill>
        <p:spPr>
          <a:xfrm>
            <a:off x="3351530" y="1668780"/>
            <a:ext cx="3169285" cy="3787140"/>
          </a:xfrm>
          <a:prstGeom prst="rect">
            <a:avLst/>
          </a:prstGeom>
        </p:spPr>
      </p:pic>
    </p:spTree>
  </p:cSld>
  <p:clrMapOvr>
    <a:masterClrMapping/>
  </p:clrMapOvr>
  <p:transition spd="slow" advTm="518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图片 7"/>
          <p:cNvPicPr>
            <a:picLocks noChangeAspect="1"/>
          </p:cNvPicPr>
          <p:nvPr/>
        </p:nvPicPr>
        <p:blipFill>
          <a:blip r:embed="rId1"/>
          <a:srcRect l="2" t="10258" r="-4218" b="7593"/>
          <a:stretch>
            <a:fillRect/>
          </a:stretch>
        </p:blipFill>
        <p:spPr>
          <a:xfrm>
            <a:off x="3149600" y="0"/>
            <a:ext cx="8689975" cy="6864350"/>
          </a:xfrm>
          <a:prstGeom prst="rect">
            <a:avLst/>
          </a:prstGeom>
          <a:noFill/>
          <a:ln w="9525">
            <a:noFill/>
          </a:ln>
        </p:spPr>
      </p:pic>
      <p:sp>
        <p:nvSpPr>
          <p:cNvPr id="18" name="矩形 17"/>
          <p:cNvSpPr/>
          <p:nvPr/>
        </p:nvSpPr>
        <p:spPr bwMode="auto">
          <a:xfrm>
            <a:off x="0" y="2819400"/>
            <a:ext cx="12192000" cy="1790700"/>
          </a:xfrm>
          <a:prstGeom prst="rect">
            <a:avLst/>
          </a:prstGeom>
          <a:solidFill>
            <a:schemeClr val="tx1">
              <a:lumMod val="85000"/>
              <a:lumOff val="15000"/>
              <a:alpha val="95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1620" name="文本框 2"/>
          <p:cNvSpPr txBox="1"/>
          <p:nvPr/>
        </p:nvSpPr>
        <p:spPr>
          <a:xfrm>
            <a:off x="3309938" y="3003550"/>
            <a:ext cx="5572125" cy="646113"/>
          </a:xfrm>
          <a:prstGeom prst="rect">
            <a:avLst/>
          </a:prstGeom>
          <a:noFill/>
          <a:ln w="9525">
            <a:noFill/>
          </a:ln>
        </p:spPr>
        <p:txBody>
          <a:bodyPr>
            <a:spAutoFit/>
          </a:bodyPr>
          <a:lstStyle/>
          <a:p>
            <a:pPr algn="ctr"/>
            <a:r>
              <a:rPr lang="zh-CN" altLang="en-US" sz="3600" dirty="0">
                <a:solidFill>
                  <a:schemeClr val="bg1"/>
                </a:solidFill>
                <a:latin typeface="幼圆" panose="02010509060101010101" pitchFamily="49" charset="-122"/>
                <a:ea typeface="幼圆" panose="02010509060101010101" pitchFamily="49" charset="-122"/>
              </a:rPr>
              <a:t>软件测试</a:t>
            </a:r>
            <a:endParaRPr lang="en-US" altLang="zh-CN" sz="3600" dirty="0">
              <a:solidFill>
                <a:schemeClr val="bg1"/>
              </a:solidFill>
              <a:latin typeface="幼圆" panose="02010509060101010101" pitchFamily="49" charset="-122"/>
              <a:ea typeface="幼圆" panose="02010509060101010101" pitchFamily="49" charset="-122"/>
            </a:endParaRPr>
          </a:p>
        </p:txBody>
      </p:sp>
      <p:sp>
        <p:nvSpPr>
          <p:cNvPr id="111621" name="文本框 3"/>
          <p:cNvSpPr txBox="1"/>
          <p:nvPr/>
        </p:nvSpPr>
        <p:spPr>
          <a:xfrm>
            <a:off x="5714365" y="3864293"/>
            <a:ext cx="763270" cy="645160"/>
          </a:xfrm>
          <a:prstGeom prst="rect">
            <a:avLst/>
          </a:prstGeom>
          <a:noFill/>
          <a:ln w="9525">
            <a:noFill/>
          </a:ln>
        </p:spPr>
        <p:txBody>
          <a:bodyPr wrap="none">
            <a:spAutoFit/>
          </a:bodyPr>
          <a:lstStyle/>
          <a:p>
            <a:pPr eaLnBrk="1" hangingPunct="1">
              <a:buFont typeface="Arial" panose="020B0604020202020204" pitchFamily="34" charset="0"/>
            </a:pPr>
            <a:r>
              <a:rPr lang="en-US" altLang="zh-CN" sz="3600" b="1"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ransition spd="slow" advTm="548">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2642" name="组合 8"/>
          <p:cNvGrpSpPr/>
          <p:nvPr/>
        </p:nvGrpSpPr>
        <p:grpSpPr>
          <a:xfrm>
            <a:off x="0" y="-635"/>
            <a:ext cx="4965700" cy="6858000"/>
            <a:chOff x="0" y="0"/>
            <a:chExt cx="4965700" cy="6858000"/>
          </a:xfrm>
        </p:grpSpPr>
        <p:pic>
          <p:nvPicPr>
            <p:cNvPr id="112663"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12664"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测试</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12" name="文本框 11"/>
          <p:cNvSpPr txBox="1"/>
          <p:nvPr/>
        </p:nvSpPr>
        <p:spPr>
          <a:xfrm>
            <a:off x="2698750" y="1771015"/>
            <a:ext cx="9667875" cy="4518025"/>
          </a:xfrm>
          <a:prstGeom prst="rect">
            <a:avLst/>
          </a:prstGeom>
          <a:noFill/>
          <a:ln w="9525">
            <a:noFill/>
          </a:ln>
        </p:spPr>
        <p:txBody>
          <a:bodyPr wrap="square">
            <a:spAutoFit/>
          </a:bodyPr>
          <a:p>
            <a:pPr>
              <a:lnSpc>
                <a:spcPct val="80000"/>
              </a:lnSpc>
            </a:pPr>
            <a:r>
              <a:rPr lang="zh-CN" sz="2800" b="1">
                <a:sym typeface="+mn-ea"/>
              </a:rPr>
              <a:t>测试过程：</a:t>
            </a:r>
            <a:r>
              <a:rPr lang="zh-CN" sz="2800">
                <a:sym typeface="+mn-ea"/>
              </a:rPr>
              <a:t>小组组员进行小程序的各个功能的模拟使用。</a:t>
            </a:r>
            <a:endParaRPr lang="zh-CN" sz="2800">
              <a:sym typeface="+mn-ea"/>
            </a:endParaRPr>
          </a:p>
          <a:p>
            <a:pPr>
              <a:lnSpc>
                <a:spcPct val="80000"/>
              </a:lnSpc>
            </a:pPr>
            <a:endParaRPr lang="zh-CN" sz="2800" b="1">
              <a:sym typeface="+mn-ea"/>
            </a:endParaRPr>
          </a:p>
          <a:p>
            <a:pPr>
              <a:lnSpc>
                <a:spcPct val="80000"/>
              </a:lnSpc>
            </a:pPr>
            <a:r>
              <a:rPr lang="zh-CN" sz="2800" b="1">
                <a:sym typeface="+mn-ea"/>
              </a:rPr>
              <a:t>测试内容：</a:t>
            </a:r>
            <a:r>
              <a:rPr lang="zh-CN" sz="2800">
                <a:sym typeface="+mn-ea"/>
              </a:rPr>
              <a:t>用户授权发布物品信息，物品信息个人信息。</a:t>
            </a:r>
            <a:endParaRPr lang="zh-CN" sz="2800">
              <a:sym typeface="+mn-ea"/>
            </a:endParaRPr>
          </a:p>
          <a:p>
            <a:pPr>
              <a:lnSpc>
                <a:spcPct val="80000"/>
              </a:lnSpc>
            </a:pPr>
            <a:endParaRPr lang="zh-CN" sz="2800" b="1">
              <a:sym typeface="+mn-ea"/>
            </a:endParaRPr>
          </a:p>
          <a:p>
            <a:pPr>
              <a:lnSpc>
                <a:spcPct val="80000"/>
              </a:lnSpc>
            </a:pPr>
            <a:r>
              <a:rPr lang="zh-CN" sz="2800" b="1">
                <a:sym typeface="+mn-ea"/>
              </a:rPr>
              <a:t>测试技术：</a:t>
            </a:r>
            <a:r>
              <a:rPr lang="zh-CN" sz="2800">
                <a:sym typeface="+mn-ea"/>
              </a:rPr>
              <a:t>手动测试。</a:t>
            </a:r>
            <a:endParaRPr lang="zh-CN" sz="2800"/>
          </a:p>
          <a:p>
            <a:pPr>
              <a:lnSpc>
                <a:spcPct val="80000"/>
              </a:lnSpc>
            </a:pPr>
            <a:endParaRPr lang="zh-CN" sz="2800" b="1">
              <a:sym typeface="+mn-ea"/>
            </a:endParaRPr>
          </a:p>
          <a:p>
            <a:pPr>
              <a:lnSpc>
                <a:spcPct val="80000"/>
              </a:lnSpc>
            </a:pPr>
            <a:r>
              <a:rPr lang="zh-CN" sz="2800" b="1">
                <a:sym typeface="+mn-ea"/>
              </a:rPr>
              <a:t>技术标准：</a:t>
            </a:r>
            <a:r>
              <a:rPr lang="zh-CN" sz="2800">
                <a:sym typeface="+mn-ea"/>
              </a:rPr>
              <a:t>各个页面中数据信息显示正确。</a:t>
            </a:r>
            <a:endParaRPr lang="zh-CN" sz="2800"/>
          </a:p>
          <a:p>
            <a:pPr>
              <a:lnSpc>
                <a:spcPct val="80000"/>
              </a:lnSpc>
            </a:pPr>
            <a:endParaRPr lang="zh-CN" sz="2800" b="1">
              <a:ea typeface="宋体" panose="02010600030101010101" pitchFamily="2" charset="-122"/>
            </a:endParaRPr>
          </a:p>
          <a:p>
            <a:pPr>
              <a:lnSpc>
                <a:spcPct val="80000"/>
              </a:lnSpc>
            </a:pPr>
            <a:r>
              <a:rPr lang="zh-CN" sz="2800" b="1">
                <a:ea typeface="宋体" panose="02010600030101010101" pitchFamily="2" charset="-122"/>
              </a:rPr>
              <a:t>测试项目：</a:t>
            </a:r>
            <a:r>
              <a:rPr lang="zh-CN" sz="2400">
                <a:ea typeface="宋体" panose="02010600030101010101" pitchFamily="2" charset="-122"/>
              </a:rPr>
              <a:t>包括功能测试、界面测试、负载测试和文档测试等项目。</a:t>
            </a:r>
            <a:endParaRPr lang="zh-CN" sz="2400">
              <a:ea typeface="宋体" panose="02010600030101010101" pitchFamily="2" charset="-122"/>
            </a:endParaRPr>
          </a:p>
          <a:p>
            <a:pPr>
              <a:lnSpc>
                <a:spcPct val="80000"/>
              </a:lnSpc>
            </a:pPr>
            <a:endParaRPr lang="zh-CN" sz="2800" b="1">
              <a:ea typeface="宋体" panose="02010600030101010101" pitchFamily="2" charset="-122"/>
            </a:endParaRPr>
          </a:p>
          <a:p>
            <a:pPr>
              <a:lnSpc>
                <a:spcPct val="80000"/>
              </a:lnSpc>
            </a:pPr>
            <a:r>
              <a:rPr lang="zh-CN" sz="2800" b="1">
                <a:ea typeface="宋体" panose="02010600030101010101" pitchFamily="2" charset="-122"/>
              </a:rPr>
              <a:t>功能测试：</a:t>
            </a:r>
            <a:r>
              <a:rPr lang="zh-CN" sz="2400">
                <a:ea typeface="宋体" panose="02010600030101010101" pitchFamily="2" charset="-122"/>
              </a:rPr>
              <a:t>对发布的信息以及在查看阶段的各个功能是否实现。</a:t>
            </a:r>
            <a:endParaRPr lang="zh-CN" sz="2400">
              <a:ea typeface="宋体" panose="02010600030101010101" pitchFamily="2" charset="-122"/>
            </a:endParaRPr>
          </a:p>
          <a:p>
            <a:pPr>
              <a:lnSpc>
                <a:spcPct val="80000"/>
              </a:lnSpc>
            </a:pPr>
            <a:endParaRPr lang="zh-CN" sz="2400">
              <a:ea typeface="宋体" panose="02010600030101010101" pitchFamily="2" charset="-122"/>
            </a:endParaRPr>
          </a:p>
          <a:p>
            <a:pPr>
              <a:lnSpc>
                <a:spcPct val="80000"/>
              </a:lnSpc>
            </a:pPr>
            <a:r>
              <a:rPr lang="zh-CN" sz="2800" b="1">
                <a:ea typeface="宋体" panose="02010600030101010101" pitchFamily="2" charset="-122"/>
              </a:rPr>
              <a:t>界面测试：</a:t>
            </a:r>
            <a:r>
              <a:rPr lang="zh-CN" sz="2400">
                <a:ea typeface="宋体" panose="02010600030101010101" pitchFamily="2" charset="-122"/>
              </a:rPr>
              <a:t>测试各个界面显示是否正常。</a:t>
            </a:r>
            <a:endParaRPr lang="zh-CN" altLang="en-US"/>
          </a:p>
        </p:txBody>
      </p:sp>
    </p:spTree>
  </p:cSld>
  <p:clrMapOvr>
    <a:masterClrMapping/>
  </p:clrMapOvr>
  <p:transition spd="slow" advTm="1053">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3666" name="组合 8"/>
          <p:cNvGrpSpPr/>
          <p:nvPr/>
        </p:nvGrpSpPr>
        <p:grpSpPr>
          <a:xfrm>
            <a:off x="0" y="0"/>
            <a:ext cx="4965700" cy="6858000"/>
            <a:chOff x="0" y="0"/>
            <a:chExt cx="4965700" cy="6858000"/>
          </a:xfrm>
        </p:grpSpPr>
        <p:pic>
          <p:nvPicPr>
            <p:cNvPr id="113682"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13683"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分工</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100" name="文本框 99"/>
          <p:cNvSpPr txBox="1"/>
          <p:nvPr/>
        </p:nvSpPr>
        <p:spPr>
          <a:xfrm>
            <a:off x="2524760" y="1094105"/>
            <a:ext cx="9445625" cy="3733165"/>
          </a:xfrm>
          <a:prstGeom prst="rect">
            <a:avLst/>
          </a:prstGeom>
          <a:noFill/>
          <a:ln w="9525">
            <a:noFill/>
          </a:ln>
        </p:spPr>
        <p:txBody>
          <a:bodyPr wrap="square">
            <a:spAutoFit/>
          </a:bodyPr>
          <a:p>
            <a:pPr>
              <a:lnSpc>
                <a:spcPct val="160000"/>
              </a:lnSpc>
            </a:pPr>
            <a:r>
              <a:rPr lang="zh-CN" sz="2800" b="1">
                <a:ea typeface="宋体" panose="02010600030101010101" pitchFamily="2" charset="-122"/>
              </a:rPr>
              <a:t>测试机构的组建和人员组成、每个人员的职责和任务等。</a:t>
            </a:r>
            <a:r>
              <a:rPr lang="zh-CN" sz="2400" b="1">
                <a:ea typeface="宋体" panose="02010600030101010101" pitchFamily="2" charset="-122"/>
              </a:rPr>
              <a:t>              测试人员：</a:t>
            </a:r>
            <a:r>
              <a:rPr lang="zh-CN" sz="2400">
                <a:ea typeface="宋体" panose="02010600030101010101" pitchFamily="2" charset="-122"/>
              </a:rPr>
              <a:t>焦旭超、罗松、白玛次仁、穷吉</a:t>
            </a:r>
            <a:r>
              <a:rPr lang="en-US" sz="2400">
                <a:latin typeface="宋体" panose="02010600030101010101" pitchFamily="2" charset="-122"/>
                <a:cs typeface="Microsoft Himalaya" panose="01010100010101010101" charset="0"/>
              </a:rPr>
              <a:t> </a:t>
            </a:r>
            <a:endParaRPr lang="zh-CN" sz="2400">
              <a:ea typeface="宋体" panose="02010600030101010101" pitchFamily="2" charset="-122"/>
            </a:endParaRPr>
          </a:p>
          <a:p>
            <a:pPr>
              <a:lnSpc>
                <a:spcPct val="160000"/>
              </a:lnSpc>
            </a:pPr>
            <a:r>
              <a:rPr lang="zh-CN" sz="2400" b="1">
                <a:ea typeface="宋体" panose="02010600030101010101" pitchFamily="2" charset="-122"/>
              </a:rPr>
              <a:t>                  焦旭超：</a:t>
            </a:r>
            <a:r>
              <a:rPr lang="zh-CN" sz="2400">
                <a:ea typeface="宋体" panose="02010600030101010101" pitchFamily="2" charset="-122"/>
              </a:rPr>
              <a:t>在模拟器上发布进行测试。</a:t>
            </a:r>
            <a:endParaRPr lang="zh-CN" sz="2400">
              <a:ea typeface="宋体" panose="02010600030101010101" pitchFamily="2" charset="-122"/>
            </a:endParaRPr>
          </a:p>
          <a:p>
            <a:pPr>
              <a:lnSpc>
                <a:spcPct val="160000"/>
              </a:lnSpc>
            </a:pPr>
            <a:r>
              <a:rPr lang="zh-CN" sz="2400" b="1">
                <a:ea typeface="宋体" panose="02010600030101010101" pitchFamily="2" charset="-122"/>
              </a:rPr>
              <a:t>                      罗松：</a:t>
            </a:r>
            <a:r>
              <a:rPr lang="zh-CN" sz="2400">
                <a:ea typeface="宋体" panose="02010600030101010101" pitchFamily="2" charset="-122"/>
              </a:rPr>
              <a:t>在模拟器上对发布信息界面进行测试。</a:t>
            </a:r>
            <a:endParaRPr lang="zh-CN" sz="2400">
              <a:ea typeface="宋体" panose="02010600030101010101" pitchFamily="2" charset="-122"/>
            </a:endParaRPr>
          </a:p>
          <a:p>
            <a:pPr>
              <a:lnSpc>
                <a:spcPct val="160000"/>
              </a:lnSpc>
            </a:pPr>
            <a:r>
              <a:rPr lang="zh-CN" sz="2400" b="1">
                <a:ea typeface="宋体" panose="02010600030101010101" pitchFamily="2" charset="-122"/>
              </a:rPr>
              <a:t>              白玛次仁：</a:t>
            </a:r>
            <a:r>
              <a:rPr lang="zh-CN" sz="2400">
                <a:ea typeface="宋体" panose="02010600030101010101" pitchFamily="2" charset="-122"/>
              </a:rPr>
              <a:t>在模拟器上对查看信息界面进行测试。</a:t>
            </a:r>
            <a:r>
              <a:rPr lang="en-US" sz="2400">
                <a:latin typeface="宋体" panose="02010600030101010101" pitchFamily="2" charset="-122"/>
                <a:cs typeface="Microsoft Himalaya" panose="01010100010101010101" charset="0"/>
              </a:rPr>
              <a:t> </a:t>
            </a:r>
            <a:endParaRPr lang="zh-CN" sz="2400">
              <a:ea typeface="宋体" panose="02010600030101010101" pitchFamily="2" charset="-122"/>
            </a:endParaRPr>
          </a:p>
          <a:p>
            <a:pPr>
              <a:lnSpc>
                <a:spcPct val="160000"/>
              </a:lnSpc>
            </a:pPr>
            <a:r>
              <a:rPr lang="zh-CN" sz="2400" b="1">
                <a:ea typeface="宋体" panose="02010600030101010101" pitchFamily="2" charset="-122"/>
              </a:rPr>
              <a:t>                       穷吉：</a:t>
            </a:r>
            <a:r>
              <a:rPr lang="zh-CN" sz="2400">
                <a:ea typeface="宋体" panose="02010600030101010101" pitchFamily="2" charset="-122"/>
              </a:rPr>
              <a:t>在模拟器上对查看信息界面进行测试。</a:t>
            </a:r>
            <a:r>
              <a:rPr lang="en-US" sz="1200">
                <a:latin typeface="宋体" panose="02010600030101010101" pitchFamily="2" charset="-122"/>
                <a:cs typeface="Microsoft Himalaya" panose="01010100010101010101" charset="0"/>
              </a:rPr>
              <a:t> </a:t>
            </a:r>
            <a:endParaRPr lang="zh-CN" altLang="en-US"/>
          </a:p>
        </p:txBody>
      </p:sp>
    </p:spTree>
  </p:cSld>
  <p:clrMapOvr>
    <a:masterClrMapping/>
  </p:clrMapOvr>
  <p:transition spd="slow" advTm="8275">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4690" name="组合 8"/>
          <p:cNvGrpSpPr/>
          <p:nvPr/>
        </p:nvGrpSpPr>
        <p:grpSpPr>
          <a:xfrm>
            <a:off x="0" y="0"/>
            <a:ext cx="4965700" cy="6858000"/>
            <a:chOff x="0" y="0"/>
            <a:chExt cx="4965700" cy="6858000"/>
          </a:xfrm>
        </p:grpSpPr>
        <p:pic>
          <p:nvPicPr>
            <p:cNvPr id="114722"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14723"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675765" y="1826260"/>
              <a:ext cx="124650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en-US" altLang="zh-CN" sz="44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Bug</a:t>
              </a:r>
              <a:endParaRPr kumimoji="0" lang="en-US" altLang="zh-CN" sz="44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8" name="文本框 7"/>
          <p:cNvSpPr txBox="1"/>
          <p:nvPr/>
        </p:nvSpPr>
        <p:spPr>
          <a:xfrm>
            <a:off x="3238500" y="1419225"/>
            <a:ext cx="8477250" cy="2009775"/>
          </a:xfrm>
          <a:prstGeom prst="rect">
            <a:avLst/>
          </a:prstGeom>
          <a:noFill/>
        </p:spPr>
        <p:txBody>
          <a:bodyPr wrap="square" rtlCol="0" anchor="t">
            <a:spAutoFit/>
          </a:bodyPr>
          <a:p>
            <a:pPr>
              <a:lnSpc>
                <a:spcPct val="130000"/>
              </a:lnSpc>
            </a:pPr>
            <a:r>
              <a:rPr lang="zh-CN" altLang="en-US" sz="2400">
                <a:latin typeface="宋体" panose="02010600030101010101" pitchFamily="2" charset="-122"/>
                <a:cs typeface="宋体" panose="02010600030101010101" pitchFamily="2" charset="-122"/>
              </a:rPr>
              <a:t>1） json字符化失败</a:t>
            </a:r>
            <a:endParaRPr lang="zh-CN" altLang="en-US" sz="2400">
              <a:latin typeface="宋体" panose="02010600030101010101" pitchFamily="2" charset="-122"/>
              <a:cs typeface="宋体" panose="02010600030101010101" pitchFamily="2" charset="-122"/>
            </a:endParaRPr>
          </a:p>
          <a:p>
            <a:pPr>
              <a:lnSpc>
                <a:spcPct val="130000"/>
              </a:lnSpc>
            </a:pPr>
            <a:r>
              <a:rPr lang="zh-CN" altLang="en-US" sz="2400">
                <a:latin typeface="宋体" panose="02010600030101010101" pitchFamily="2" charset="-122"/>
                <a:cs typeface="宋体" panose="02010600030101010101" pitchFamily="2" charset="-122"/>
              </a:rPr>
              <a:t>2） 微信授权登陆有时候不成功，原因不明确。</a:t>
            </a:r>
            <a:endParaRPr lang="zh-CN" altLang="en-US" sz="2400">
              <a:latin typeface="宋体" panose="02010600030101010101" pitchFamily="2" charset="-122"/>
              <a:cs typeface="宋体" panose="02010600030101010101" pitchFamily="2" charset="-122"/>
            </a:endParaRPr>
          </a:p>
          <a:p>
            <a:pPr>
              <a:lnSpc>
                <a:spcPct val="130000"/>
              </a:lnSpc>
            </a:pPr>
            <a:r>
              <a:rPr lang="zh-CN" altLang="en-US" sz="2400">
                <a:latin typeface="宋体" panose="02010600030101010101" pitchFamily="2" charset="-122"/>
                <a:cs typeface="宋体" panose="02010600030101010101" pitchFamily="2" charset="-122"/>
              </a:rPr>
              <a:t>3）云函数权限不明确</a:t>
            </a:r>
            <a:endParaRPr lang="zh-CN" altLang="en-US" sz="2400">
              <a:latin typeface="宋体" panose="02010600030101010101" pitchFamily="2" charset="-122"/>
              <a:cs typeface="宋体" panose="02010600030101010101" pitchFamily="2" charset="-122"/>
            </a:endParaRPr>
          </a:p>
          <a:p>
            <a:pPr>
              <a:lnSpc>
                <a:spcPct val="130000"/>
              </a:lnSpc>
            </a:pPr>
            <a:r>
              <a:rPr lang="en-US" altLang="zh-CN" sz="2400">
                <a:latin typeface="宋体" panose="02010600030101010101" pitchFamily="2" charset="-122"/>
                <a:cs typeface="宋体" panose="02010600030101010101" pitchFamily="2" charset="-122"/>
                <a:sym typeface="+mn-ea"/>
              </a:rPr>
              <a:t>4</a:t>
            </a:r>
            <a:r>
              <a:rPr lang="zh-CN" altLang="en-US" sz="2400">
                <a:latin typeface="宋体" panose="02010600030101010101" pitchFamily="2" charset="-122"/>
                <a:cs typeface="宋体" panose="02010600030101010101" pitchFamily="2" charset="-122"/>
                <a:sym typeface="+mn-ea"/>
              </a:rPr>
              <a:t>） 点击发布失物的时候会闪退</a:t>
            </a:r>
            <a:endParaRPr lang="zh-CN" altLang="en-US" sz="2400">
              <a:latin typeface="宋体" panose="02010600030101010101" pitchFamily="2" charset="-122"/>
              <a:cs typeface="宋体" panose="02010600030101010101" pitchFamily="2" charset="-122"/>
              <a:sym typeface="+mn-ea"/>
            </a:endParaRPr>
          </a:p>
        </p:txBody>
      </p:sp>
      <p:sp>
        <p:nvSpPr>
          <p:cNvPr id="9" name="文本框 8"/>
          <p:cNvSpPr txBox="1"/>
          <p:nvPr/>
        </p:nvSpPr>
        <p:spPr>
          <a:xfrm>
            <a:off x="2524125" y="448945"/>
            <a:ext cx="6198870" cy="521970"/>
          </a:xfrm>
          <a:prstGeom prst="rect">
            <a:avLst/>
          </a:prstGeom>
          <a:noFill/>
        </p:spPr>
        <p:txBody>
          <a:bodyPr wrap="square" rtlCol="0">
            <a:spAutoFit/>
          </a:bodyPr>
          <a:p>
            <a:r>
              <a:rPr lang="zh-CN" altLang="en-US" sz="2800" b="1">
                <a:latin typeface="宋体" panose="02010600030101010101" pitchFamily="2" charset="-122"/>
                <a:cs typeface="宋体" panose="02010600030101010101" pitchFamily="2" charset="-122"/>
              </a:rPr>
              <a:t>测试过程中的</a:t>
            </a:r>
            <a:r>
              <a:rPr lang="en-US" altLang="zh-CN" sz="2800" b="1">
                <a:latin typeface="宋体" panose="02010600030101010101" pitchFamily="2" charset="-122"/>
                <a:cs typeface="宋体" panose="02010600030101010101" pitchFamily="2" charset="-122"/>
              </a:rPr>
              <a:t>Bug</a:t>
            </a:r>
            <a:r>
              <a:rPr lang="zh-CN" altLang="en-US" sz="2800" b="1">
                <a:latin typeface="宋体" panose="02010600030101010101" pitchFamily="2" charset="-122"/>
                <a:cs typeface="宋体" panose="02010600030101010101" pitchFamily="2" charset="-122"/>
              </a:rPr>
              <a:t>总结一下：</a:t>
            </a:r>
            <a:endParaRPr lang="zh-CN" altLang="en-US" sz="2800" b="1">
              <a:latin typeface="宋体" panose="02010600030101010101" pitchFamily="2" charset="-122"/>
              <a:cs typeface="宋体" panose="02010600030101010101" pitchFamily="2" charset="-122"/>
            </a:endParaRPr>
          </a:p>
        </p:txBody>
      </p:sp>
      <p:sp>
        <p:nvSpPr>
          <p:cNvPr id="10" name="文本框 9"/>
          <p:cNvSpPr txBox="1"/>
          <p:nvPr/>
        </p:nvSpPr>
        <p:spPr>
          <a:xfrm>
            <a:off x="2524125" y="3782060"/>
            <a:ext cx="6198870" cy="521970"/>
          </a:xfrm>
          <a:prstGeom prst="rect">
            <a:avLst/>
          </a:prstGeom>
          <a:noFill/>
        </p:spPr>
        <p:txBody>
          <a:bodyPr wrap="square" rtlCol="0">
            <a:spAutoFit/>
          </a:bodyPr>
          <a:p>
            <a:r>
              <a:rPr lang="zh-CN" altLang="en-US" sz="2800" b="1">
                <a:latin typeface="宋体" panose="02010600030101010101" pitchFamily="2" charset="-122"/>
                <a:cs typeface="宋体" panose="02010600030101010101" pitchFamily="2" charset="-122"/>
              </a:rPr>
              <a:t>测试过程中的</a:t>
            </a:r>
            <a:r>
              <a:rPr lang="en-US" altLang="zh-CN" sz="2800" b="1">
                <a:latin typeface="宋体" panose="02010600030101010101" pitchFamily="2" charset="-122"/>
                <a:cs typeface="宋体" panose="02010600030101010101" pitchFamily="2" charset="-122"/>
              </a:rPr>
              <a:t>Bug</a:t>
            </a:r>
            <a:r>
              <a:rPr lang="zh-CN" altLang="en-US" sz="2800" b="1">
                <a:latin typeface="宋体" panose="02010600030101010101" pitchFamily="2" charset="-122"/>
                <a:cs typeface="宋体" panose="02010600030101010101" pitchFamily="2" charset="-122"/>
              </a:rPr>
              <a:t>修改总结</a:t>
            </a:r>
            <a:r>
              <a:rPr lang="zh-CN" altLang="en-US" sz="2800" b="1">
                <a:latin typeface="宋体" panose="02010600030101010101" pitchFamily="2" charset="-122"/>
                <a:cs typeface="宋体" panose="02010600030101010101" pitchFamily="2" charset="-122"/>
              </a:rPr>
              <a:t>：</a:t>
            </a:r>
            <a:endParaRPr lang="zh-CN" altLang="en-US" sz="2800" b="1">
              <a:latin typeface="宋体" panose="02010600030101010101" pitchFamily="2" charset="-122"/>
              <a:cs typeface="宋体" panose="02010600030101010101" pitchFamily="2" charset="-122"/>
            </a:endParaRPr>
          </a:p>
        </p:txBody>
      </p:sp>
      <p:sp>
        <p:nvSpPr>
          <p:cNvPr id="11" name="文本框 10"/>
          <p:cNvSpPr txBox="1"/>
          <p:nvPr/>
        </p:nvSpPr>
        <p:spPr>
          <a:xfrm>
            <a:off x="3238500" y="4428490"/>
            <a:ext cx="8302625" cy="2158365"/>
          </a:xfrm>
          <a:prstGeom prst="rect">
            <a:avLst/>
          </a:prstGeom>
          <a:noFill/>
        </p:spPr>
        <p:txBody>
          <a:bodyPr wrap="square" rtlCol="0">
            <a:spAutoFit/>
          </a:bodyPr>
          <a:p>
            <a:pPr>
              <a:lnSpc>
                <a:spcPct val="140000"/>
              </a:lnSpc>
            </a:pPr>
            <a:r>
              <a:rPr lang="zh-CN" altLang="en-US" sz="2400"/>
              <a:t>1）微信授权登陆有时候不成功修复：之前微信授权登录时是直接可以通过getUserInfo接口 弹出授权弹窗。由于微信官方修改了 getUserInfo 接口，所以现在无法实现一进入微信小程序就弹出授权窗口，只能通过 button 去触发</a:t>
            </a:r>
            <a:endParaRPr lang="zh-CN" altLang="en-US" sz="2400"/>
          </a:p>
        </p:txBody>
      </p:sp>
    </p:spTree>
  </p:cSld>
  <p:clrMapOvr>
    <a:masterClrMapping/>
  </p:clrMapOvr>
  <p:transition spd="slow" advTm="7656">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7762" name="图片 7"/>
          <p:cNvPicPr>
            <a:picLocks noChangeAspect="1"/>
          </p:cNvPicPr>
          <p:nvPr/>
        </p:nvPicPr>
        <p:blipFill>
          <a:blip r:embed="rId1"/>
          <a:srcRect l="2" t="10258" r="-4218" b="7593"/>
          <a:stretch>
            <a:fillRect/>
          </a:stretch>
        </p:blipFill>
        <p:spPr>
          <a:xfrm>
            <a:off x="3149600" y="0"/>
            <a:ext cx="8689975" cy="6864350"/>
          </a:xfrm>
          <a:prstGeom prst="rect">
            <a:avLst/>
          </a:prstGeom>
          <a:noFill/>
          <a:ln w="9525">
            <a:noFill/>
          </a:ln>
        </p:spPr>
      </p:pic>
      <p:sp>
        <p:nvSpPr>
          <p:cNvPr id="18" name="矩形 17"/>
          <p:cNvSpPr/>
          <p:nvPr/>
        </p:nvSpPr>
        <p:spPr bwMode="auto">
          <a:xfrm>
            <a:off x="0" y="2819400"/>
            <a:ext cx="12192000" cy="1790700"/>
          </a:xfrm>
          <a:prstGeom prst="rect">
            <a:avLst/>
          </a:prstGeom>
          <a:solidFill>
            <a:schemeClr val="tx1">
              <a:lumMod val="85000"/>
              <a:lumOff val="15000"/>
              <a:alpha val="95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17764" name="文本框 2"/>
          <p:cNvSpPr txBox="1"/>
          <p:nvPr/>
        </p:nvSpPr>
        <p:spPr>
          <a:xfrm>
            <a:off x="3309938" y="3003550"/>
            <a:ext cx="5572125" cy="645160"/>
          </a:xfrm>
          <a:prstGeom prst="rect">
            <a:avLst/>
          </a:prstGeom>
          <a:noFill/>
          <a:ln w="9525">
            <a:noFill/>
          </a:ln>
        </p:spPr>
        <p:txBody>
          <a:bodyPr>
            <a:spAutoFit/>
          </a:bodyPr>
          <a:p>
            <a:pPr algn="ctr"/>
            <a:r>
              <a:rPr lang="zh-CN" sz="3600" dirty="0">
                <a:solidFill>
                  <a:schemeClr val="bg1"/>
                </a:solidFill>
                <a:latin typeface="幼圆" panose="02010509060101010101" pitchFamily="49" charset="-122"/>
                <a:ea typeface="幼圆" panose="02010509060101010101" pitchFamily="49" charset="-122"/>
              </a:rPr>
              <a:t>总结</a:t>
            </a:r>
            <a:endParaRPr lang="zh-CN" sz="3600" dirty="0">
              <a:solidFill>
                <a:schemeClr val="bg1"/>
              </a:solidFill>
              <a:latin typeface="幼圆" panose="02010509060101010101" pitchFamily="49" charset="-122"/>
              <a:ea typeface="幼圆" panose="02010509060101010101" pitchFamily="49" charset="-122"/>
            </a:endParaRPr>
          </a:p>
        </p:txBody>
      </p:sp>
      <p:sp>
        <p:nvSpPr>
          <p:cNvPr id="117765" name="文本框 3"/>
          <p:cNvSpPr txBox="1"/>
          <p:nvPr/>
        </p:nvSpPr>
        <p:spPr>
          <a:xfrm>
            <a:off x="5708015" y="3849688"/>
            <a:ext cx="775970" cy="645160"/>
          </a:xfrm>
          <a:prstGeom prst="rect">
            <a:avLst/>
          </a:prstGeom>
          <a:noFill/>
          <a:ln w="9525">
            <a:noFill/>
          </a:ln>
        </p:spPr>
        <p:txBody>
          <a:bodyPr wrap="none">
            <a:spAutoFit/>
          </a:bodyPr>
          <a:p>
            <a:pPr eaLnBrk="1" hangingPunct="1">
              <a:buFont typeface="Arial" panose="020B0604020202020204" pitchFamily="34" charset="0"/>
            </a:pPr>
            <a:r>
              <a:rPr lang="en-US" altLang="zh-CN" sz="3600" b="1" dirty="0">
                <a:solidFill>
                  <a:schemeClr val="bg1"/>
                </a:solidFill>
                <a:latin typeface="方正兰亭超细黑简体" panose="02000000000000000000" pitchFamily="2" charset="-122"/>
                <a:ea typeface="方正兰亭超细黑简体" panose="02000000000000000000" pitchFamily="2" charset="-122"/>
              </a:rPr>
              <a:t>04</a:t>
            </a:r>
            <a:endParaRPr lang="zh-CN" alt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ransition spd="slow" advTm="723">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5234" name="组合 13"/>
          <p:cNvGrpSpPr/>
          <p:nvPr/>
        </p:nvGrpSpPr>
        <p:grpSpPr>
          <a:xfrm>
            <a:off x="2144713" y="0"/>
            <a:ext cx="80962" cy="6858000"/>
            <a:chOff x="2144315" y="0"/>
            <a:chExt cx="81439" cy="6858000"/>
          </a:xfrm>
        </p:grpSpPr>
        <p:sp>
          <p:nvSpPr>
            <p:cNvPr id="9" name="椭圆 8"/>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11" name="直接连接符 10"/>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13" name="直接连接符 12"/>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18" name="椭圆 17"/>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20" name="文本框 6"/>
          <p:cNvSpPr txBox="1">
            <a:spLocks noChangeArrowheads="1"/>
          </p:cNvSpPr>
          <p:nvPr/>
        </p:nvSpPr>
        <p:spPr bwMode="auto">
          <a:xfrm>
            <a:off x="1865313" y="1538288"/>
            <a:ext cx="658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目录</a:t>
            </a:r>
            <a:endParaRPr kumimoji="0" lang="zh-CN" altLang="en-US" sz="36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pic>
        <p:nvPicPr>
          <p:cNvPr id="95236" name="图片 20"/>
          <p:cNvPicPr>
            <a:picLocks noChangeAspect="1"/>
          </p:cNvPicPr>
          <p:nvPr/>
        </p:nvPicPr>
        <p:blipFill>
          <a:blip r:embed="rId1"/>
          <a:srcRect l="25368" b="7591"/>
          <a:stretch>
            <a:fillRect/>
          </a:stretch>
        </p:blipFill>
        <p:spPr>
          <a:xfrm>
            <a:off x="0" y="709613"/>
            <a:ext cx="4965700" cy="6148387"/>
          </a:xfrm>
          <a:prstGeom prst="rect">
            <a:avLst/>
          </a:prstGeom>
          <a:noFill/>
          <a:ln w="9525">
            <a:noFill/>
          </a:ln>
        </p:spPr>
      </p:pic>
      <p:grpSp>
        <p:nvGrpSpPr>
          <p:cNvPr id="22" name="组合 21"/>
          <p:cNvGrpSpPr/>
          <p:nvPr/>
        </p:nvGrpSpPr>
        <p:grpSpPr>
          <a:xfrm>
            <a:off x="2927985" y="1885315"/>
            <a:ext cx="609600" cy="415290"/>
            <a:chOff x="3345" y="2495"/>
            <a:chExt cx="714" cy="485"/>
          </a:xfrm>
        </p:grpSpPr>
        <p:sp>
          <p:nvSpPr>
            <p:cNvPr id="25" name="椭圆 24"/>
            <p:cNvSpPr/>
            <p:nvPr/>
          </p:nvSpPr>
          <p:spPr>
            <a:xfrm>
              <a:off x="3345" y="2495"/>
              <a:ext cx="485" cy="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13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5257" name="文本框 23"/>
            <p:cNvSpPr txBox="1"/>
            <p:nvPr/>
          </p:nvSpPr>
          <p:spPr>
            <a:xfrm>
              <a:off x="3348" y="2522"/>
              <a:ext cx="711" cy="430"/>
            </a:xfrm>
            <a:prstGeom prst="rect">
              <a:avLst/>
            </a:prstGeom>
            <a:noFill/>
            <a:ln w="9525">
              <a:noFill/>
            </a:ln>
          </p:spPr>
          <p:txBody>
            <a:bodyPr wrap="square">
              <a:spAutoFit/>
            </a:bodyPr>
            <a:p>
              <a:r>
                <a:rPr lang="en-US" altLang="zh-CN" dirty="0">
                  <a:solidFill>
                    <a:schemeClr val="bg1"/>
                  </a:solidFill>
                  <a:latin typeface="Calibri" panose="020F0502020204030204" pitchFamily="34" charset="0"/>
                </a:rPr>
                <a:t> 1</a:t>
              </a:r>
              <a:endParaRPr lang="en-US" altLang="zh-CN" dirty="0">
                <a:solidFill>
                  <a:schemeClr val="bg1"/>
                </a:solidFill>
                <a:latin typeface="Calibri" panose="020F0502020204030204" pitchFamily="34" charset="0"/>
              </a:endParaRPr>
            </a:p>
          </p:txBody>
        </p:sp>
      </p:grpSp>
      <p:grpSp>
        <p:nvGrpSpPr>
          <p:cNvPr id="27" name="组合 26"/>
          <p:cNvGrpSpPr/>
          <p:nvPr/>
        </p:nvGrpSpPr>
        <p:grpSpPr>
          <a:xfrm>
            <a:off x="2907030" y="2670175"/>
            <a:ext cx="418323" cy="431966"/>
            <a:chOff x="3345" y="2496"/>
            <a:chExt cx="485" cy="484"/>
          </a:xfrm>
        </p:grpSpPr>
        <p:sp>
          <p:nvSpPr>
            <p:cNvPr id="30" name="椭圆 29"/>
            <p:cNvSpPr/>
            <p:nvPr/>
          </p:nvSpPr>
          <p:spPr>
            <a:xfrm>
              <a:off x="3345" y="2496"/>
              <a:ext cx="485" cy="48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13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5253" name="文本框 29"/>
            <p:cNvSpPr txBox="1"/>
            <p:nvPr/>
          </p:nvSpPr>
          <p:spPr>
            <a:xfrm>
              <a:off x="3348" y="2496"/>
              <a:ext cx="482" cy="413"/>
            </a:xfrm>
            <a:prstGeom prst="rect">
              <a:avLst/>
            </a:prstGeom>
            <a:noFill/>
            <a:ln w="9525">
              <a:noFill/>
            </a:ln>
          </p:spPr>
          <p:txBody>
            <a:bodyPr wrap="square">
              <a:spAutoFit/>
            </a:bodyPr>
            <a:p>
              <a:r>
                <a:rPr lang="en-US" altLang="zh-CN" dirty="0">
                  <a:solidFill>
                    <a:schemeClr val="bg1"/>
                  </a:solidFill>
                  <a:latin typeface="Calibri" panose="020F0502020204030204" pitchFamily="34" charset="0"/>
                </a:rPr>
                <a:t> 2</a:t>
              </a:r>
              <a:endParaRPr lang="en-US" altLang="zh-CN" dirty="0">
                <a:solidFill>
                  <a:schemeClr val="bg1"/>
                </a:solidFill>
                <a:latin typeface="Calibri" panose="020F0502020204030204" pitchFamily="34" charset="0"/>
              </a:endParaRPr>
            </a:p>
          </p:txBody>
        </p:sp>
      </p:grpSp>
      <p:grpSp>
        <p:nvGrpSpPr>
          <p:cNvPr id="32" name="组合 31"/>
          <p:cNvGrpSpPr/>
          <p:nvPr/>
        </p:nvGrpSpPr>
        <p:grpSpPr>
          <a:xfrm>
            <a:off x="2906046" y="3478530"/>
            <a:ext cx="834396" cy="421640"/>
            <a:chOff x="3184" y="2495"/>
            <a:chExt cx="968" cy="485"/>
          </a:xfrm>
        </p:grpSpPr>
        <p:sp>
          <p:nvSpPr>
            <p:cNvPr id="35" name="椭圆 34"/>
            <p:cNvSpPr/>
            <p:nvPr/>
          </p:nvSpPr>
          <p:spPr>
            <a:xfrm>
              <a:off x="3185" y="2495"/>
              <a:ext cx="485" cy="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13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5249" name="文本框 34"/>
            <p:cNvSpPr txBox="1"/>
            <p:nvPr/>
          </p:nvSpPr>
          <p:spPr>
            <a:xfrm>
              <a:off x="3184" y="2526"/>
              <a:ext cx="968" cy="424"/>
            </a:xfrm>
            <a:prstGeom prst="rect">
              <a:avLst/>
            </a:prstGeom>
            <a:noFill/>
            <a:ln w="9525">
              <a:noFill/>
            </a:ln>
          </p:spPr>
          <p:txBody>
            <a:bodyPr wrap="square">
              <a:spAutoFit/>
            </a:bodyPr>
            <a:p>
              <a:r>
                <a:rPr lang="en-US" altLang="zh-CN" dirty="0">
                  <a:solidFill>
                    <a:schemeClr val="bg1"/>
                  </a:solidFill>
                  <a:latin typeface="Calibri" panose="020F0502020204030204" pitchFamily="34" charset="0"/>
                </a:rPr>
                <a:t> 3</a:t>
              </a:r>
              <a:endParaRPr lang="en-US" altLang="zh-CN" dirty="0">
                <a:solidFill>
                  <a:schemeClr val="bg1"/>
                </a:solidFill>
                <a:latin typeface="Calibri" panose="020F0502020204030204" pitchFamily="34" charset="0"/>
              </a:endParaRPr>
            </a:p>
          </p:txBody>
        </p:sp>
      </p:grpSp>
      <p:sp>
        <p:nvSpPr>
          <p:cNvPr id="40" name="椭圆 39"/>
          <p:cNvSpPr/>
          <p:nvPr/>
        </p:nvSpPr>
        <p:spPr>
          <a:xfrm>
            <a:off x="2905760" y="4212590"/>
            <a:ext cx="419100" cy="4578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13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1">
                <a:ln>
                  <a:noFill/>
                </a:ln>
                <a:solidFill>
                  <a:schemeClr val="lt1"/>
                </a:solidFill>
                <a:effectLst/>
                <a:uLnTx/>
                <a:uFillTx/>
                <a:latin typeface="+mn-lt"/>
                <a:ea typeface="+mn-ea"/>
                <a:cs typeface="+mn-cs"/>
              </a:rPr>
              <a:t>4</a:t>
            </a:r>
            <a:endParaRPr kumimoji="0" lang="en-US" altLang="zh-CN" sz="1800" b="0" i="0" u="none" strike="noStrike" kern="1200" cap="none" spc="0" normalizeH="0" baseline="0" noProof="1">
              <a:ln>
                <a:noFill/>
              </a:ln>
              <a:solidFill>
                <a:schemeClr val="lt1"/>
              </a:solidFill>
              <a:effectLst/>
              <a:uLnTx/>
              <a:uFillTx/>
              <a:latin typeface="+mn-lt"/>
              <a:ea typeface="+mn-ea"/>
              <a:cs typeface="+mn-cs"/>
            </a:endParaRPr>
          </a:p>
        </p:txBody>
      </p:sp>
      <p:pic>
        <p:nvPicPr>
          <p:cNvPr id="95241" name="图片 93183"/>
          <p:cNvPicPr>
            <a:picLocks noChangeAspect="1"/>
          </p:cNvPicPr>
          <p:nvPr/>
        </p:nvPicPr>
        <p:blipFill>
          <a:blip r:embed="rId2"/>
          <a:stretch>
            <a:fillRect/>
          </a:stretch>
        </p:blipFill>
        <p:spPr>
          <a:xfrm>
            <a:off x="7791450" y="1833563"/>
            <a:ext cx="3935413" cy="2659062"/>
          </a:xfrm>
          <a:prstGeom prst="rect">
            <a:avLst/>
          </a:prstGeom>
          <a:noFill/>
          <a:ln w="9525">
            <a:noFill/>
          </a:ln>
        </p:spPr>
      </p:pic>
      <p:sp>
        <p:nvSpPr>
          <p:cNvPr id="6" name="文本框 5"/>
          <p:cNvSpPr txBox="1"/>
          <p:nvPr/>
        </p:nvSpPr>
        <p:spPr>
          <a:xfrm>
            <a:off x="3888740" y="1863090"/>
            <a:ext cx="3764915" cy="460375"/>
          </a:xfrm>
          <a:prstGeom prst="rect">
            <a:avLst/>
          </a:prstGeom>
          <a:noFill/>
        </p:spPr>
        <p:txBody>
          <a:bodyPr wrap="square" rtlCol="0">
            <a:spAutoFit/>
          </a:bodyPr>
          <a:p>
            <a:r>
              <a:rPr lang="en-US" altLang="zh-CN" sz="2400"/>
              <a:t> </a:t>
            </a:r>
            <a:endParaRPr lang="en-US" altLang="zh-CN" sz="2400"/>
          </a:p>
        </p:txBody>
      </p:sp>
      <p:sp>
        <p:nvSpPr>
          <p:cNvPr id="7" name="文本框 6"/>
          <p:cNvSpPr txBox="1"/>
          <p:nvPr/>
        </p:nvSpPr>
        <p:spPr>
          <a:xfrm>
            <a:off x="3888740" y="2656205"/>
            <a:ext cx="3764915" cy="460375"/>
          </a:xfrm>
          <a:prstGeom prst="rect">
            <a:avLst/>
          </a:prstGeom>
          <a:noFill/>
        </p:spPr>
        <p:txBody>
          <a:bodyPr wrap="square" rtlCol="0">
            <a:spAutoFit/>
          </a:bodyPr>
          <a:p>
            <a:r>
              <a:rPr lang="zh-CN" altLang="en-US" sz="2400" dirty="0">
                <a:latin typeface="宋体" panose="02010600030101010101" pitchFamily="2" charset="-122"/>
                <a:sym typeface="+mn-ea"/>
              </a:rPr>
              <a:t>功能需求分析</a:t>
            </a:r>
            <a:endParaRPr lang="zh-CN" altLang="en-US" sz="2400">
              <a:latin typeface="宋体" panose="02010600030101010101" pitchFamily="2" charset="-122"/>
            </a:endParaRPr>
          </a:p>
        </p:txBody>
      </p:sp>
      <p:sp>
        <p:nvSpPr>
          <p:cNvPr id="8" name="文本框 7"/>
          <p:cNvSpPr txBox="1"/>
          <p:nvPr/>
        </p:nvSpPr>
        <p:spPr>
          <a:xfrm>
            <a:off x="3888740" y="3458845"/>
            <a:ext cx="3764915" cy="460375"/>
          </a:xfrm>
          <a:prstGeom prst="rect">
            <a:avLst/>
          </a:prstGeom>
          <a:noFill/>
        </p:spPr>
        <p:txBody>
          <a:bodyPr wrap="square" rtlCol="0">
            <a:spAutoFit/>
          </a:bodyPr>
          <a:p>
            <a:r>
              <a:rPr lang="zh-CN" altLang="en-US" sz="2400"/>
              <a:t>软件编码</a:t>
            </a:r>
            <a:endParaRPr lang="zh-CN" altLang="en-US" sz="2400"/>
          </a:p>
        </p:txBody>
      </p:sp>
      <p:sp>
        <p:nvSpPr>
          <p:cNvPr id="10" name="文本框 9"/>
          <p:cNvSpPr txBox="1"/>
          <p:nvPr/>
        </p:nvSpPr>
        <p:spPr>
          <a:xfrm>
            <a:off x="3888740" y="4210050"/>
            <a:ext cx="3764915" cy="460375"/>
          </a:xfrm>
          <a:prstGeom prst="rect">
            <a:avLst/>
          </a:prstGeom>
          <a:noFill/>
        </p:spPr>
        <p:txBody>
          <a:bodyPr wrap="square" rtlCol="0">
            <a:spAutoFit/>
          </a:bodyPr>
          <a:p>
            <a:r>
              <a:rPr lang="zh-CN" altLang="en-US" sz="2400">
                <a:sym typeface="+mn-ea"/>
              </a:rPr>
              <a:t>软件测试</a:t>
            </a:r>
            <a:endParaRPr lang="zh-CN" altLang="en-US" sz="2400"/>
          </a:p>
        </p:txBody>
      </p:sp>
      <p:grpSp>
        <p:nvGrpSpPr>
          <p:cNvPr id="14" name="组合 13"/>
          <p:cNvGrpSpPr/>
          <p:nvPr/>
        </p:nvGrpSpPr>
        <p:grpSpPr>
          <a:xfrm>
            <a:off x="2886710" y="4976896"/>
            <a:ext cx="691307" cy="422509"/>
            <a:chOff x="3345" y="2494"/>
            <a:chExt cx="802" cy="486"/>
          </a:xfrm>
        </p:grpSpPr>
        <p:sp>
          <p:nvSpPr>
            <p:cNvPr id="15" name="椭圆 14"/>
            <p:cNvSpPr/>
            <p:nvPr/>
          </p:nvSpPr>
          <p:spPr>
            <a:xfrm>
              <a:off x="3345" y="2495"/>
              <a:ext cx="485" cy="48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313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6" name="文本框 34"/>
            <p:cNvSpPr txBox="1"/>
            <p:nvPr/>
          </p:nvSpPr>
          <p:spPr>
            <a:xfrm>
              <a:off x="3345" y="2494"/>
              <a:ext cx="802" cy="424"/>
            </a:xfrm>
            <a:prstGeom prst="rect">
              <a:avLst/>
            </a:prstGeom>
            <a:noFill/>
            <a:ln w="9525">
              <a:noFill/>
            </a:ln>
          </p:spPr>
          <p:txBody>
            <a:bodyPr wrap="square">
              <a:spAutoFit/>
            </a:bodyPr>
            <a:p>
              <a:r>
                <a:rPr lang="en-US" altLang="zh-CN" dirty="0">
                  <a:solidFill>
                    <a:schemeClr val="bg1"/>
                  </a:solidFill>
                  <a:latin typeface="Calibri" panose="020F0502020204030204" pitchFamily="34" charset="0"/>
                </a:rPr>
                <a:t> 5</a:t>
              </a:r>
              <a:endParaRPr lang="en-US" altLang="zh-CN" dirty="0">
                <a:solidFill>
                  <a:schemeClr val="bg1"/>
                </a:solidFill>
                <a:latin typeface="Calibri" panose="020F0502020204030204" pitchFamily="34" charset="0"/>
              </a:endParaRPr>
            </a:p>
          </p:txBody>
        </p:sp>
      </p:grpSp>
      <p:sp>
        <p:nvSpPr>
          <p:cNvPr id="17" name="文本框 16"/>
          <p:cNvSpPr txBox="1"/>
          <p:nvPr/>
        </p:nvSpPr>
        <p:spPr>
          <a:xfrm>
            <a:off x="3888740" y="4930775"/>
            <a:ext cx="3764915" cy="460375"/>
          </a:xfrm>
          <a:prstGeom prst="rect">
            <a:avLst/>
          </a:prstGeom>
          <a:noFill/>
        </p:spPr>
        <p:txBody>
          <a:bodyPr wrap="square" rtlCol="0">
            <a:spAutoFit/>
          </a:bodyPr>
          <a:p>
            <a:r>
              <a:rPr lang="zh-CN" altLang="en-US" sz="2400"/>
              <a:t>总结</a:t>
            </a:r>
            <a:endParaRPr lang="zh-CN" altLang="en-US" sz="2400"/>
          </a:p>
        </p:txBody>
      </p:sp>
      <p:sp>
        <p:nvSpPr>
          <p:cNvPr id="19" name="文本框 18"/>
          <p:cNvSpPr txBox="1"/>
          <p:nvPr/>
        </p:nvSpPr>
        <p:spPr>
          <a:xfrm>
            <a:off x="3888740" y="1908810"/>
            <a:ext cx="3764915" cy="460375"/>
          </a:xfrm>
          <a:prstGeom prst="rect">
            <a:avLst/>
          </a:prstGeom>
          <a:noFill/>
        </p:spPr>
        <p:txBody>
          <a:bodyPr wrap="square" rtlCol="0">
            <a:spAutoFit/>
          </a:bodyPr>
          <a:p>
            <a:r>
              <a:rPr lang="zh-CN" altLang="en-US" sz="2400" dirty="0">
                <a:latin typeface="宋体" panose="02010600030101010101" pitchFamily="2" charset="-122"/>
                <a:sym typeface="+mn-ea"/>
              </a:rPr>
              <a:t>项目研究背景</a:t>
            </a:r>
            <a:endParaRPr lang="zh-CN" altLang="en-US" sz="2400">
              <a:latin typeface="宋体" panose="02010600030101010101" pitchFamily="2" charset="-122"/>
            </a:endParaRPr>
          </a:p>
        </p:txBody>
      </p:sp>
    </p:spTree>
  </p:cSld>
  <p:clrMapOvr>
    <a:masterClrMapping/>
  </p:clrMapOvr>
  <p:transition spd="slow" advTm="158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0-#ppt_w/2"/>
                                          </p:val>
                                        </p:tav>
                                        <p:tav tm="100000">
                                          <p:val>
                                            <p:strVal val="#ppt_x"/>
                                          </p:val>
                                        </p:tav>
                                      </p:tavLst>
                                    </p:anim>
                                    <p:anim calcmode="lin" valueType="num">
                                      <p:cBhvr>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ppt_x</p:attrName>
                                        </p:attrNameLst>
                                      </p:cBhvr>
                                      <p:tavLst>
                                        <p:tav tm="0">
                                          <p:val>
                                            <p:strVal val="1+#ppt_w/2"/>
                                          </p:val>
                                        </p:tav>
                                        <p:tav tm="100000">
                                          <p:val>
                                            <p:strVal val="#ppt_x"/>
                                          </p:val>
                                        </p:tav>
                                      </p:tavLst>
                                    </p:anim>
                                    <p:anim calcmode="lin" valueType="num">
                                      <p:cBhvr>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ppt_x</p:attrName>
                                        </p:attrNameLst>
                                      </p:cBhvr>
                                      <p:tavLst>
                                        <p:tav tm="0">
                                          <p:val>
                                            <p:strVal val="0-#ppt_w/2"/>
                                          </p:val>
                                        </p:tav>
                                        <p:tav tm="100000">
                                          <p:val>
                                            <p:strVal val="#ppt_x"/>
                                          </p:val>
                                        </p:tav>
                                      </p:tavLst>
                                    </p:anim>
                                    <p:anim calcmode="lin" valueType="num">
                                      <p:cBhvr>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ppt_x</p:attrName>
                                        </p:attrNameLst>
                                      </p:cBhvr>
                                      <p:tavLst>
                                        <p:tav tm="0">
                                          <p:val>
                                            <p:strVal val="0-#ppt_w/2"/>
                                          </p:val>
                                        </p:tav>
                                        <p:tav tm="100000">
                                          <p:val>
                                            <p:strVal val="#ppt_x"/>
                                          </p:val>
                                        </p:tav>
                                      </p:tavLst>
                                    </p:anim>
                                    <p:anim calcmode="lin" valueType="num">
                                      <p:cBhvr>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8786" name="组合 8"/>
          <p:cNvGrpSpPr/>
          <p:nvPr/>
        </p:nvGrpSpPr>
        <p:grpSpPr>
          <a:xfrm>
            <a:off x="0" y="0"/>
            <a:ext cx="4965700" cy="6858000"/>
            <a:chOff x="0" y="0"/>
            <a:chExt cx="4965700" cy="6858000"/>
          </a:xfrm>
        </p:grpSpPr>
        <p:pic>
          <p:nvPicPr>
            <p:cNvPr id="118803"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18804"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总结</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2" name="文本框 1"/>
          <p:cNvSpPr txBox="1"/>
          <p:nvPr/>
        </p:nvSpPr>
        <p:spPr>
          <a:xfrm>
            <a:off x="2873375" y="709295"/>
            <a:ext cx="9096375" cy="5909310"/>
          </a:xfrm>
          <a:prstGeom prst="rect">
            <a:avLst/>
          </a:prstGeom>
          <a:noFill/>
        </p:spPr>
        <p:txBody>
          <a:bodyPr wrap="square" rtlCol="0">
            <a:spAutoFit/>
          </a:bodyPr>
          <a:p>
            <a:pPr>
              <a:lnSpc>
                <a:spcPct val="110000"/>
              </a:lnSpc>
            </a:pPr>
            <a:r>
              <a:rPr lang="en-US" altLang="zh-CN" sz="2400"/>
              <a:t>         </a:t>
            </a:r>
            <a:r>
              <a:rPr lang="zh-CN" altLang="en-US" sz="2400"/>
              <a:t>我们对失物招领小程序，有很好看法，最初我们开始讨论初步的需求分析的过程中通过调研学校的同学，进行分析调研结果看出初步的设计流程，设计失物招领小程序的模型，组员以自己观点一步一步改小程序的模型，再次调研收集小程序模型用的过程中的感想以及更改的意见；收集中收到好多同学都看好这样的小程序，我们也有了最大的希望完成一个好用的对校园生活带来温暖的小程序，再进行更改小程序的模型。</a:t>
            </a:r>
            <a:endParaRPr lang="zh-CN" altLang="en-US" sz="2800"/>
          </a:p>
          <a:p>
            <a:pPr>
              <a:lnSpc>
                <a:spcPct val="110000"/>
              </a:lnSpc>
            </a:pPr>
            <a:r>
              <a:rPr lang="zh-CN" altLang="en-US" sz="2800"/>
              <a:t>         </a:t>
            </a:r>
            <a:r>
              <a:rPr lang="zh-CN" altLang="en-US" sz="2400"/>
              <a:t>上面的模型更改，再次更改，能更清楚看出了我们组要写的小程序是什么流程</a:t>
            </a:r>
            <a:r>
              <a:rPr lang="zh-CN" altLang="en-US" sz="2800"/>
              <a:t> </a:t>
            </a:r>
            <a:r>
              <a:rPr lang="zh-CN" altLang="en-US" sz="2400"/>
              <a:t>，进一步开始了代码阶段，遇到的困难比较多，组员一起讨论一起学习看到最初的界面，再次看出越来越好，现在就看到了上面的界面，进行这几天的测试遇到</a:t>
            </a:r>
            <a:r>
              <a:rPr lang="en-US" altLang="zh-CN" sz="2400"/>
              <a:t>Bug</a:t>
            </a:r>
            <a:r>
              <a:rPr lang="zh-CN" altLang="en-US" sz="2400"/>
              <a:t>，解决</a:t>
            </a:r>
            <a:r>
              <a:rPr lang="en-US" altLang="zh-CN" sz="2400"/>
              <a:t>Bug</a:t>
            </a:r>
            <a:r>
              <a:rPr lang="zh-CN" altLang="en-US" sz="2400"/>
              <a:t>等。</a:t>
            </a:r>
            <a:endParaRPr lang="zh-CN" altLang="en-US" sz="2400"/>
          </a:p>
          <a:p>
            <a:pPr>
              <a:lnSpc>
                <a:spcPct val="110000"/>
              </a:lnSpc>
            </a:pPr>
            <a:r>
              <a:rPr lang="zh-CN" altLang="en-US" sz="2400"/>
              <a:t>         项目完成过程中 整个团队很和谐，遇到问题了也统一解决，不会的互相教懂，软件工程课程方面学习上好多细节，自己对设计上面也长进的不少，挺好的。</a:t>
            </a:r>
            <a:endParaRPr lang="zh-CN" altLang="en-US" sz="2800"/>
          </a:p>
        </p:txBody>
      </p:sp>
    </p:spTree>
  </p:cSld>
  <p:clrMapOvr>
    <a:masterClrMapping/>
  </p:clrMapOvr>
  <p:transition spd="slow" advTm="4045">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5"/>
          <p:cNvSpPr txBox="1">
            <a:spLocks noChangeArrowheads="1"/>
          </p:cNvSpPr>
          <p:nvPr/>
        </p:nvSpPr>
        <p:spPr bwMode="auto">
          <a:xfrm>
            <a:off x="6276975" y="3844925"/>
            <a:ext cx="19888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marL="22847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7419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1991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656330" indent="1905" defTabSz="91313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313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lumMod val="65000"/>
                    <a:lumOff val="35000"/>
                  </a:schemeClr>
                </a:solidFill>
                <a:effectLst/>
                <a:uLnTx/>
                <a:uFillTx/>
                <a:latin typeface="BrowalliaUPC" pitchFamily="34" charset="-34"/>
                <a:ea typeface="宋体" panose="02010600030101010101" pitchFamily="2" charset="-122"/>
                <a:cs typeface="BrowalliaUPC" pitchFamily="34" charset="-34"/>
              </a:rPr>
              <a:t>Thank you </a:t>
            </a:r>
            <a:r>
              <a:rPr kumimoji="0" lang="zh-CN" altLang="en-US" sz="2400" b="0" i="0" u="none" strike="noStrike" kern="1200" cap="none" spc="0" normalizeH="0" baseline="0" noProof="0" dirty="0">
                <a:ln>
                  <a:noFill/>
                </a:ln>
                <a:solidFill>
                  <a:schemeClr val="tx1">
                    <a:lumMod val="65000"/>
                    <a:lumOff val="35000"/>
                  </a:schemeClr>
                </a:solidFill>
                <a:effectLst/>
                <a:uLnTx/>
                <a:uFillTx/>
                <a:latin typeface="BrowalliaUPC" pitchFamily="34" charset="-34"/>
                <a:ea typeface="宋体" panose="02010600030101010101" pitchFamily="2" charset="-122"/>
                <a:cs typeface="BrowalliaUPC" pitchFamily="34" charset="-34"/>
              </a:rPr>
              <a:t>！</a:t>
            </a:r>
            <a:endParaRPr kumimoji="0" lang="zh-CN" altLang="en-US" sz="2400" b="0" i="0" u="none" strike="noStrike" kern="1200" cap="none" spc="0" normalizeH="0" baseline="0" noProof="0" dirty="0">
              <a:ln>
                <a:noFill/>
              </a:ln>
              <a:solidFill>
                <a:schemeClr val="tx1">
                  <a:lumMod val="65000"/>
                  <a:lumOff val="35000"/>
                </a:schemeClr>
              </a:solidFill>
              <a:effectLst/>
              <a:uLnTx/>
              <a:uFillTx/>
              <a:latin typeface="BrowalliaUPC" pitchFamily="34" charset="-34"/>
              <a:ea typeface="宋体" panose="02010600030101010101" pitchFamily="2" charset="-122"/>
              <a:cs typeface="BrowalliaUPC" pitchFamily="34" charset="-34"/>
            </a:endParaRPr>
          </a:p>
        </p:txBody>
      </p:sp>
      <p:sp>
        <p:nvSpPr>
          <p:cNvPr id="93187" name="文本框 6"/>
          <p:cNvSpPr txBox="1">
            <a:spLocks noChangeArrowheads="1"/>
          </p:cNvSpPr>
          <p:nvPr/>
        </p:nvSpPr>
        <p:spPr bwMode="auto">
          <a:xfrm>
            <a:off x="6243638" y="2879725"/>
            <a:ext cx="18592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R="0" defTabSz="913130" eaLnBrk="1" hangingPunct="1">
              <a:buClrTx/>
              <a:buSzTx/>
              <a:buFont typeface="Arial" panose="020B0604020202020204" pitchFamily="34" charset="0"/>
              <a:defRPr/>
            </a:pPr>
            <a:r>
              <a:rPr kumimoji="0" lang="zh-CN" altLang="en-US" sz="44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谢谢！</a:t>
            </a:r>
            <a:endParaRPr kumimoji="0" lang="en-US" altLang="zh-CN" sz="44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cxnSp>
        <p:nvCxnSpPr>
          <p:cNvPr id="121860" name="直接连接符 6"/>
          <p:cNvCxnSpPr/>
          <p:nvPr/>
        </p:nvCxnSpPr>
        <p:spPr>
          <a:xfrm>
            <a:off x="4195763" y="3832225"/>
            <a:ext cx="6816725" cy="0"/>
          </a:xfrm>
          <a:prstGeom prst="line">
            <a:avLst/>
          </a:prstGeom>
          <a:ln w="9525" cap="flat" cmpd="sng">
            <a:solidFill>
              <a:schemeClr val="tx1"/>
            </a:solidFill>
            <a:prstDash val="solid"/>
            <a:headEnd type="none" w="med" len="med"/>
            <a:tailEnd type="none" w="med" len="med"/>
          </a:ln>
        </p:spPr>
      </p:cxnSp>
      <p:pic>
        <p:nvPicPr>
          <p:cNvPr id="121861" name="图片 2"/>
          <p:cNvPicPr>
            <a:picLocks noChangeAspect="1"/>
          </p:cNvPicPr>
          <p:nvPr/>
        </p:nvPicPr>
        <p:blipFill>
          <a:blip r:embed="rId1"/>
          <a:stretch>
            <a:fillRect/>
          </a:stretch>
        </p:blipFill>
        <p:spPr>
          <a:xfrm>
            <a:off x="1276350" y="979488"/>
            <a:ext cx="5878513" cy="5878512"/>
          </a:xfrm>
          <a:prstGeom prst="rect">
            <a:avLst/>
          </a:prstGeom>
          <a:noFill/>
          <a:ln w="9525">
            <a:noFill/>
          </a:ln>
        </p:spPr>
      </p:pic>
    </p:spTree>
  </p:cSld>
  <p:clrMapOvr>
    <a:masterClrMapping/>
  </p:clrMapOvr>
  <p:transition spd="slow" advTm="1487">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2" name="图片 7"/>
          <p:cNvPicPr>
            <a:picLocks noChangeAspect="1"/>
          </p:cNvPicPr>
          <p:nvPr/>
        </p:nvPicPr>
        <p:blipFill>
          <a:blip r:embed="rId1"/>
          <a:srcRect l="2" t="10258" r="-4218" b="7593"/>
          <a:stretch>
            <a:fillRect/>
          </a:stretch>
        </p:blipFill>
        <p:spPr>
          <a:xfrm>
            <a:off x="3134360" y="0"/>
            <a:ext cx="8689975" cy="6864350"/>
          </a:xfrm>
          <a:prstGeom prst="rect">
            <a:avLst/>
          </a:prstGeom>
          <a:noFill/>
          <a:ln w="9525">
            <a:noFill/>
          </a:ln>
        </p:spPr>
      </p:pic>
      <p:sp>
        <p:nvSpPr>
          <p:cNvPr id="18" name="矩形 17"/>
          <p:cNvSpPr/>
          <p:nvPr/>
        </p:nvSpPr>
        <p:spPr bwMode="auto">
          <a:xfrm>
            <a:off x="0" y="2819400"/>
            <a:ext cx="12192000" cy="1790700"/>
          </a:xfrm>
          <a:prstGeom prst="rect">
            <a:avLst/>
          </a:prstGeom>
          <a:solidFill>
            <a:schemeClr val="tx1">
              <a:lumMod val="85000"/>
              <a:lumOff val="15000"/>
              <a:alpha val="95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97284" name="文本框 2"/>
          <p:cNvSpPr txBox="1"/>
          <p:nvPr/>
        </p:nvSpPr>
        <p:spPr>
          <a:xfrm>
            <a:off x="3309938" y="3003550"/>
            <a:ext cx="5572125" cy="645160"/>
          </a:xfrm>
          <a:prstGeom prst="rect">
            <a:avLst/>
          </a:prstGeom>
          <a:noFill/>
          <a:ln w="9525">
            <a:noFill/>
          </a:ln>
        </p:spPr>
        <p:txBody>
          <a:bodyPr>
            <a:spAutoFit/>
          </a:bodyPr>
          <a:p>
            <a:pPr algn="ctr"/>
            <a:r>
              <a:rPr lang="zh-CN" altLang="en-US" sz="3600" dirty="0">
                <a:solidFill>
                  <a:schemeClr val="bg1"/>
                </a:solidFill>
                <a:latin typeface="宋体" panose="02010600030101010101" pitchFamily="2" charset="-122"/>
                <a:sym typeface="+mn-ea"/>
              </a:rPr>
              <a:t>项目研究背景</a:t>
            </a:r>
            <a:endParaRPr lang="zh-CN" altLang="en-US" sz="3600" b="1" dirty="0">
              <a:solidFill>
                <a:schemeClr val="bg1"/>
              </a:solidFill>
              <a:latin typeface="宋体" panose="02010600030101010101" pitchFamily="2" charset="-122"/>
              <a:ea typeface="幼圆" panose="02010509060101010101" pitchFamily="49" charset="-122"/>
              <a:sym typeface="+mn-ea"/>
            </a:endParaRPr>
          </a:p>
        </p:txBody>
      </p:sp>
      <p:sp>
        <p:nvSpPr>
          <p:cNvPr id="97285" name="文本框 3"/>
          <p:cNvSpPr txBox="1"/>
          <p:nvPr/>
        </p:nvSpPr>
        <p:spPr>
          <a:xfrm>
            <a:off x="5276850" y="3833813"/>
            <a:ext cx="774065" cy="645160"/>
          </a:xfrm>
          <a:prstGeom prst="rect">
            <a:avLst/>
          </a:prstGeom>
          <a:noFill/>
          <a:ln w="9525">
            <a:noFill/>
          </a:ln>
        </p:spPr>
        <p:txBody>
          <a:bodyPr wrap="none">
            <a:spAutoFit/>
          </a:bodyPr>
          <a:p>
            <a:pPr eaLnBrk="1" hangingPunct="1">
              <a:buFont typeface="Arial" panose="020B0604020202020204" pitchFamily="34" charset="0"/>
            </a:pPr>
            <a:r>
              <a:rPr lang="en-US" sz="3600" b="1" dirty="0">
                <a:solidFill>
                  <a:schemeClr val="bg1"/>
                </a:solidFill>
                <a:latin typeface="方正兰亭超细黑简体" panose="02000000000000000000" pitchFamily="2" charset="-122"/>
                <a:ea typeface="方正兰亭超细黑简体" panose="02000000000000000000" pitchFamily="2" charset="-122"/>
              </a:rPr>
              <a:t>01</a:t>
            </a:r>
            <a:endParaRPr 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ransition spd="slow" advTm="915">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8306" name="组合 8"/>
          <p:cNvGrpSpPr/>
          <p:nvPr/>
        </p:nvGrpSpPr>
        <p:grpSpPr>
          <a:xfrm>
            <a:off x="0" y="0"/>
            <a:ext cx="4965700" cy="6858000"/>
            <a:chOff x="0" y="0"/>
            <a:chExt cx="4965700" cy="6858000"/>
          </a:xfrm>
        </p:grpSpPr>
        <p:pic>
          <p:nvPicPr>
            <p:cNvPr id="98313" name="图片 7"/>
            <p:cNvPicPr>
              <a:picLocks noChangeAspect="1"/>
            </p:cNvPicPr>
            <p:nvPr>
              <p:custDataLst>
                <p:tags r:id="rId1"/>
              </p:custDataLst>
            </p:nvPr>
          </p:nvPicPr>
          <p:blipFill>
            <a:blip r:embed="rId2"/>
            <a:srcRect l="25368" b="7591"/>
            <a:stretch>
              <a:fillRect/>
            </a:stretch>
          </p:blipFill>
          <p:spPr>
            <a:xfrm>
              <a:off x="0" y="709612"/>
              <a:ext cx="4965700" cy="6148388"/>
            </a:xfrm>
            <a:prstGeom prst="rect">
              <a:avLst/>
            </a:prstGeom>
            <a:noFill/>
            <a:ln w="9525">
              <a:noFill/>
            </a:ln>
          </p:spPr>
        </p:pic>
        <p:grpSp>
          <p:nvGrpSpPr>
            <p:cNvPr id="98314"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22567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930400" y="1597660"/>
              <a:ext cx="50863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algn="l" defTabSz="913130" eaLnBrk="1" hangingPunct="1">
                <a:buClrTx/>
                <a:buSzTx/>
                <a:buFont typeface="Arial" panose="020B0604020202020204" pitchFamily="34" charset="0"/>
                <a:defRPr/>
              </a:pPr>
              <a:r>
                <a:rPr lang="zh-CN" altLang="en-US" sz="3600" b="1" noProof="0" dirty="0">
                  <a:solidFill>
                    <a:schemeClr val="tx1">
                      <a:lumMod val="65000"/>
                      <a:lumOff val="35000"/>
                    </a:schemeClr>
                  </a:solidFill>
                  <a:latin typeface="幼圆" panose="02010509060101010101" pitchFamily="49" charset="-122"/>
                  <a:ea typeface="幼圆" panose="02010509060101010101" pitchFamily="49" charset="-122"/>
                  <a:sym typeface="+mn-ea"/>
                </a:rPr>
                <a:t>背景</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sym typeface="+mn-ea"/>
              </a:endParaRPr>
            </a:p>
          </p:txBody>
        </p:sp>
      </p:grpSp>
      <p:sp>
        <p:nvSpPr>
          <p:cNvPr id="2" name="文本框 1"/>
          <p:cNvSpPr txBox="1"/>
          <p:nvPr/>
        </p:nvSpPr>
        <p:spPr>
          <a:xfrm>
            <a:off x="2880360" y="927100"/>
            <a:ext cx="9020810" cy="4890770"/>
          </a:xfrm>
          <a:prstGeom prst="rect">
            <a:avLst/>
          </a:prstGeom>
          <a:noFill/>
        </p:spPr>
        <p:txBody>
          <a:bodyPr wrap="square" rtlCol="0">
            <a:spAutoFit/>
          </a:bodyPr>
          <a:p>
            <a:pPr>
              <a:lnSpc>
                <a:spcPct val="140000"/>
              </a:lnSpc>
            </a:pPr>
            <a:r>
              <a:rPr lang="zh-CN" altLang="en-US" sz="2400" b="1"/>
              <a:t>1. 开发对象：</a:t>
            </a:r>
            <a:r>
              <a:rPr lang="zh-CN" altLang="en-US" sz="2400"/>
              <a:t>      西北师大校园学生和老师为主。</a:t>
            </a:r>
            <a:endParaRPr lang="zh-CN" altLang="en-US" sz="2400"/>
          </a:p>
          <a:p>
            <a:pPr>
              <a:lnSpc>
                <a:spcPct val="160000"/>
              </a:lnSpc>
            </a:pPr>
            <a:r>
              <a:rPr lang="zh-CN" altLang="en-US" sz="2400" b="1"/>
              <a:t>2. </a:t>
            </a:r>
            <a:r>
              <a:rPr lang="zh-CN" altLang="en-US" sz="2400" b="1"/>
              <a:t>开发原因：</a:t>
            </a:r>
            <a:r>
              <a:rPr lang="en-US" altLang="zh-CN" sz="2400"/>
              <a:t>1</a:t>
            </a:r>
            <a:r>
              <a:rPr lang="zh-CN" altLang="en-US" sz="2400"/>
              <a:t>）学生钱包等重要物品丢失；</a:t>
            </a:r>
            <a:endParaRPr lang="zh-CN" altLang="en-US" sz="2400"/>
          </a:p>
          <a:p>
            <a:pPr>
              <a:lnSpc>
                <a:spcPct val="120000"/>
              </a:lnSpc>
            </a:pPr>
            <a:r>
              <a:rPr lang="zh-CN" altLang="en-US" sz="2400"/>
              <a:t>                           </a:t>
            </a:r>
            <a:r>
              <a:rPr lang="en-US" altLang="zh-CN" sz="2400"/>
              <a:t>2</a:t>
            </a:r>
            <a:r>
              <a:rPr lang="zh-CN" altLang="en-US" sz="2400"/>
              <a:t>）证件等补的流程比较繁琐；</a:t>
            </a:r>
            <a:endParaRPr lang="zh-CN" altLang="en-US" sz="2400"/>
          </a:p>
          <a:p>
            <a:pPr>
              <a:lnSpc>
                <a:spcPct val="120000"/>
              </a:lnSpc>
            </a:pPr>
            <a:r>
              <a:rPr lang="zh-CN" altLang="en-US" sz="2400"/>
              <a:t>                           </a:t>
            </a:r>
            <a:r>
              <a:rPr lang="en-US" altLang="zh-CN" sz="2400"/>
              <a:t>3</a:t>
            </a:r>
            <a:r>
              <a:rPr lang="zh-CN" altLang="en-US" sz="2400"/>
              <a:t>）</a:t>
            </a:r>
            <a:r>
              <a:rPr lang="zh-CN" altLang="en-US" sz="2400">
                <a:sym typeface="+mn-ea"/>
              </a:rPr>
              <a:t> 防止省份证等落到坏人手里时间久了随便使用；</a:t>
            </a:r>
            <a:endParaRPr lang="zh-CN" altLang="en-US" sz="2400">
              <a:sym typeface="+mn-ea"/>
            </a:endParaRPr>
          </a:p>
          <a:p>
            <a:pPr algn="l">
              <a:lnSpc>
                <a:spcPct val="140000"/>
              </a:lnSpc>
              <a:buClrTx/>
              <a:buSzTx/>
              <a:buFontTx/>
            </a:pPr>
            <a:r>
              <a:rPr lang="zh-CN" altLang="en-US" sz="2400" b="1">
                <a:sym typeface="+mn-ea"/>
              </a:rPr>
              <a:t>3. </a:t>
            </a:r>
            <a:r>
              <a:rPr lang="zh-CN" altLang="en-US" sz="2400" b="1">
                <a:sym typeface="+mn-ea"/>
              </a:rPr>
              <a:t>开发好处：</a:t>
            </a:r>
            <a:endParaRPr lang="zh-CN" altLang="en-US" sz="2400" b="1">
              <a:sym typeface="+mn-ea"/>
            </a:endParaRPr>
          </a:p>
          <a:p>
            <a:pPr algn="l">
              <a:lnSpc>
                <a:spcPct val="140000"/>
              </a:lnSpc>
              <a:buClrTx/>
              <a:buSzTx/>
              <a:buFontTx/>
            </a:pPr>
            <a:r>
              <a:rPr lang="zh-CN" altLang="en-US" sz="2400" b="1">
                <a:sym typeface="+mn-ea"/>
              </a:rPr>
              <a:t>                         </a:t>
            </a:r>
            <a:r>
              <a:rPr lang="en-US" altLang="zh-CN" sz="2400">
                <a:sym typeface="+mn-ea"/>
              </a:rPr>
              <a:t>1</a:t>
            </a:r>
            <a:r>
              <a:rPr lang="zh-CN" altLang="en-US" sz="2400">
                <a:sym typeface="+mn-ea"/>
              </a:rPr>
              <a:t>）</a:t>
            </a:r>
            <a:r>
              <a:rPr lang="zh-CN" altLang="en-US" sz="2400">
                <a:sym typeface="+mn-ea"/>
              </a:rPr>
              <a:t>  减轻失物招领中心的管理员的工作负担；</a:t>
            </a:r>
            <a:endParaRPr lang="zh-CN" altLang="en-US" sz="2400"/>
          </a:p>
          <a:p>
            <a:pPr>
              <a:lnSpc>
                <a:spcPct val="120000"/>
              </a:lnSpc>
            </a:pPr>
            <a:r>
              <a:rPr lang="zh-CN" altLang="en-US" sz="2400">
                <a:sym typeface="+mn-ea"/>
              </a:rPr>
              <a:t>                        </a:t>
            </a:r>
            <a:r>
              <a:rPr lang="en-US" altLang="zh-CN" sz="2400">
                <a:sym typeface="+mn-ea"/>
              </a:rPr>
              <a:t>2</a:t>
            </a:r>
            <a:r>
              <a:rPr lang="zh-CN" altLang="en-US" sz="2400">
                <a:sym typeface="+mn-ea"/>
              </a:rPr>
              <a:t>） </a:t>
            </a:r>
            <a:r>
              <a:rPr lang="zh-CN" altLang="en-US" sz="2400">
                <a:sym typeface="+mn-ea"/>
              </a:rPr>
              <a:t>失主可以通过网络进入到本系统寻物；</a:t>
            </a:r>
            <a:endParaRPr lang="zh-CN" altLang="en-US" sz="2400">
              <a:sym typeface="+mn-ea"/>
            </a:endParaRPr>
          </a:p>
          <a:p>
            <a:pPr>
              <a:lnSpc>
                <a:spcPct val="120000"/>
              </a:lnSpc>
            </a:pPr>
            <a:r>
              <a:rPr lang="zh-CN" altLang="en-US" sz="2400">
                <a:sym typeface="+mn-ea"/>
              </a:rPr>
              <a:t>                        </a:t>
            </a:r>
            <a:r>
              <a:rPr lang="en-US" altLang="zh-CN" sz="2400">
                <a:sym typeface="+mn-ea"/>
              </a:rPr>
              <a:t>3</a:t>
            </a:r>
            <a:r>
              <a:rPr lang="zh-CN" altLang="en-US" sz="2400">
                <a:sym typeface="+mn-ea"/>
              </a:rPr>
              <a:t>）</a:t>
            </a:r>
            <a:r>
              <a:rPr lang="en-US" sz="2400">
                <a:sym typeface="+mn-ea"/>
              </a:rPr>
              <a:t>  </a:t>
            </a:r>
            <a:r>
              <a:rPr lang="zh-CN" altLang="en-US" sz="2400">
                <a:sym typeface="+mn-ea"/>
              </a:rPr>
              <a:t>好人</a:t>
            </a:r>
            <a:r>
              <a:rPr lang="zh-CN" altLang="en-US" sz="2400">
                <a:sym typeface="+mn-ea"/>
              </a:rPr>
              <a:t>捡到物品第一时间照片发到系统询物主；</a:t>
            </a:r>
            <a:endParaRPr lang="zh-CN" altLang="en-US" sz="2400">
              <a:sym typeface="+mn-ea"/>
            </a:endParaRPr>
          </a:p>
          <a:p>
            <a:pPr>
              <a:lnSpc>
                <a:spcPct val="120000"/>
              </a:lnSpc>
            </a:pPr>
            <a:r>
              <a:rPr lang="zh-CN" altLang="en-US" sz="2400"/>
              <a:t>                        </a:t>
            </a:r>
            <a:r>
              <a:rPr lang="en-US" altLang="zh-CN" sz="2400">
                <a:sym typeface="+mn-ea"/>
              </a:rPr>
              <a:t>4</a:t>
            </a:r>
            <a:r>
              <a:rPr lang="zh-CN" altLang="en-US" sz="2400">
                <a:sym typeface="+mn-ea"/>
              </a:rPr>
              <a:t>）</a:t>
            </a:r>
            <a:r>
              <a:rPr lang="en-US" sz="2400"/>
              <a:t>  </a:t>
            </a:r>
            <a:r>
              <a:rPr lang="zh-CN" altLang="en-US" sz="2400"/>
              <a:t>管理员可通过本系统对失物信息、报失信息 </a:t>
            </a:r>
            <a:r>
              <a:rPr lang="zh-CN" altLang="en-US" sz="2400">
                <a:sym typeface="+mn-ea"/>
              </a:rPr>
              <a:t>、留</a:t>
            </a:r>
            <a:endParaRPr lang="zh-CN" altLang="en-US" sz="2400">
              <a:sym typeface="+mn-ea"/>
            </a:endParaRPr>
          </a:p>
          <a:p>
            <a:pPr>
              <a:lnSpc>
                <a:spcPct val="120000"/>
              </a:lnSpc>
            </a:pPr>
            <a:r>
              <a:rPr lang="zh-CN" altLang="en-US" sz="2400">
                <a:sym typeface="+mn-ea"/>
              </a:rPr>
              <a:t>                     </a:t>
            </a:r>
            <a:r>
              <a:rPr lang="zh-CN" altLang="en-US" sz="2400">
                <a:sym typeface="+mn-ea"/>
              </a:rPr>
              <a:t>言等信息方便地进行管理。</a:t>
            </a:r>
            <a:r>
              <a:rPr lang="zh-CN" altLang="en-US" sz="2400"/>
              <a:t>          </a:t>
            </a:r>
            <a:endParaRPr lang="zh-CN" altLang="en-US" sz="2400"/>
          </a:p>
        </p:txBody>
      </p:sp>
    </p:spTree>
  </p:cSld>
  <p:clrMapOvr>
    <a:masterClrMapping/>
  </p:clrMapOvr>
  <p:transition spd="slow" advTm="5751">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图片 7"/>
          <p:cNvPicPr>
            <a:picLocks noChangeAspect="1"/>
          </p:cNvPicPr>
          <p:nvPr/>
        </p:nvPicPr>
        <p:blipFill>
          <a:blip r:embed="rId1"/>
          <a:srcRect l="2" t="10258" r="-4218" b="7593"/>
          <a:stretch>
            <a:fillRect/>
          </a:stretch>
        </p:blipFill>
        <p:spPr>
          <a:xfrm>
            <a:off x="3164840" y="-6350"/>
            <a:ext cx="8689975" cy="6864350"/>
          </a:xfrm>
          <a:prstGeom prst="rect">
            <a:avLst/>
          </a:prstGeom>
          <a:noFill/>
          <a:ln w="9525">
            <a:noFill/>
          </a:ln>
        </p:spPr>
      </p:pic>
      <p:sp>
        <p:nvSpPr>
          <p:cNvPr id="18" name="矩形 17"/>
          <p:cNvSpPr/>
          <p:nvPr/>
        </p:nvSpPr>
        <p:spPr bwMode="auto">
          <a:xfrm>
            <a:off x="0" y="2819400"/>
            <a:ext cx="12192000" cy="1790700"/>
          </a:xfrm>
          <a:prstGeom prst="rect">
            <a:avLst/>
          </a:prstGeom>
          <a:solidFill>
            <a:schemeClr val="tx1">
              <a:lumMod val="85000"/>
              <a:lumOff val="15000"/>
              <a:alpha val="95000"/>
            </a:schemeClr>
          </a:solidFill>
          <a:ln w="952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03428" name="文本框 2"/>
          <p:cNvSpPr txBox="1"/>
          <p:nvPr/>
        </p:nvSpPr>
        <p:spPr>
          <a:xfrm>
            <a:off x="3309938" y="3106420"/>
            <a:ext cx="5572125" cy="1198880"/>
          </a:xfrm>
          <a:prstGeom prst="rect">
            <a:avLst/>
          </a:prstGeom>
          <a:noFill/>
          <a:ln w="9525">
            <a:noFill/>
          </a:ln>
        </p:spPr>
        <p:txBody>
          <a:bodyPr>
            <a:spAutoFit/>
          </a:bodyPr>
          <a:p>
            <a:pPr algn="ctr"/>
            <a:r>
              <a:rPr lang="zh-CN" altLang="en-US" sz="3600" dirty="0">
                <a:solidFill>
                  <a:schemeClr val="bg1"/>
                </a:solidFill>
                <a:latin typeface="宋体" panose="02010600030101010101" pitchFamily="2" charset="-122"/>
                <a:sym typeface="+mn-ea"/>
              </a:rPr>
              <a:t>功能需求分析</a:t>
            </a:r>
            <a:endParaRPr lang="zh-CN" altLang="en-US" sz="3600">
              <a:solidFill>
                <a:schemeClr val="bg1"/>
              </a:solidFill>
              <a:latin typeface="宋体" panose="02010600030101010101" pitchFamily="2" charset="-122"/>
            </a:endParaRPr>
          </a:p>
          <a:p>
            <a:pPr algn="ctr"/>
            <a:endParaRPr lang="zh-CN" altLang="en-US" sz="3600" dirty="0">
              <a:solidFill>
                <a:schemeClr val="bg1"/>
              </a:solidFill>
              <a:latin typeface="宋体" panose="02010600030101010101" pitchFamily="2" charset="-122"/>
              <a:ea typeface="幼圆" panose="02010509060101010101" pitchFamily="49" charset="-122"/>
            </a:endParaRPr>
          </a:p>
        </p:txBody>
      </p:sp>
      <p:sp>
        <p:nvSpPr>
          <p:cNvPr id="103429" name="文本框 3"/>
          <p:cNvSpPr txBox="1"/>
          <p:nvPr/>
        </p:nvSpPr>
        <p:spPr>
          <a:xfrm>
            <a:off x="5247005" y="3863658"/>
            <a:ext cx="759460" cy="645160"/>
          </a:xfrm>
          <a:prstGeom prst="rect">
            <a:avLst/>
          </a:prstGeom>
          <a:noFill/>
          <a:ln w="9525">
            <a:noFill/>
          </a:ln>
        </p:spPr>
        <p:txBody>
          <a:bodyPr wrap="none">
            <a:spAutoFit/>
          </a:bodyPr>
          <a:p>
            <a:pPr eaLnBrk="1" hangingPunct="1">
              <a:buFont typeface="Arial" panose="020B0604020202020204" pitchFamily="34" charset="0"/>
            </a:pPr>
            <a:r>
              <a:rPr lang="en-US" sz="3600" b="1" dirty="0">
                <a:solidFill>
                  <a:schemeClr val="bg1"/>
                </a:solidFill>
                <a:latin typeface="方正兰亭超细黑简体" panose="02000000000000000000" pitchFamily="2" charset="-122"/>
                <a:ea typeface="方正兰亭超细黑简体" panose="02000000000000000000" pitchFamily="2" charset="-122"/>
              </a:rPr>
              <a:t>02</a:t>
            </a:r>
            <a:endParaRPr lang="en-US" sz="3600" b="1" dirty="0">
              <a:solidFill>
                <a:schemeClr val="bg1"/>
              </a:solidFill>
              <a:latin typeface="方正兰亭超细黑简体" panose="02000000000000000000" pitchFamily="2" charset="-122"/>
              <a:ea typeface="方正兰亭超细黑简体" panose="02000000000000000000" pitchFamily="2" charset="-122"/>
            </a:endParaRPr>
          </a:p>
        </p:txBody>
      </p:sp>
    </p:spTree>
  </p:cSld>
  <p:clrMapOvr>
    <a:masterClrMapping/>
  </p:clrMapOvr>
  <p:transition spd="slow" advTm="652">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0354" name="组合 8"/>
          <p:cNvGrpSpPr/>
          <p:nvPr/>
        </p:nvGrpSpPr>
        <p:grpSpPr>
          <a:xfrm>
            <a:off x="0" y="0"/>
            <a:ext cx="4965700" cy="6858000"/>
            <a:chOff x="0" y="0"/>
            <a:chExt cx="4965700" cy="6858000"/>
          </a:xfrm>
        </p:grpSpPr>
        <p:pic>
          <p:nvPicPr>
            <p:cNvPr id="100367" name="图片 7"/>
            <p:cNvPicPr>
              <a:picLocks noChangeAspect="1"/>
            </p:cNvPicPr>
            <p:nvPr>
              <p:custDataLst>
                <p:tags r:id="rId1"/>
              </p:custDataLst>
            </p:nvPr>
          </p:nvPicPr>
          <p:blipFill>
            <a:blip r:embed="rId2"/>
            <a:srcRect l="25368" b="7591"/>
            <a:stretch>
              <a:fillRect/>
            </a:stretch>
          </p:blipFill>
          <p:spPr>
            <a:xfrm>
              <a:off x="0" y="709612"/>
              <a:ext cx="4965700" cy="6148388"/>
            </a:xfrm>
            <a:prstGeom prst="rect">
              <a:avLst/>
            </a:prstGeom>
            <a:noFill/>
            <a:ln w="9525">
              <a:noFill/>
            </a:ln>
          </p:spPr>
        </p:pic>
        <p:grpSp>
          <p:nvGrpSpPr>
            <p:cNvPr id="100368"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功能</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2" name="文本框 1"/>
          <p:cNvSpPr txBox="1"/>
          <p:nvPr/>
        </p:nvSpPr>
        <p:spPr>
          <a:xfrm>
            <a:off x="2315210" y="3466465"/>
            <a:ext cx="5005705" cy="2459355"/>
          </a:xfrm>
          <a:prstGeom prst="rect">
            <a:avLst/>
          </a:prstGeom>
          <a:noFill/>
        </p:spPr>
        <p:txBody>
          <a:bodyPr wrap="square" rtlCol="0" anchor="t">
            <a:spAutoFit/>
          </a:bodyPr>
          <a:p>
            <a:pPr>
              <a:lnSpc>
                <a:spcPct val="80000"/>
              </a:lnSpc>
            </a:pPr>
            <a:r>
              <a:rPr lang="en-US" altLang="zh-CN" sz="2800" b="1" dirty="0">
                <a:latin typeface="+mn-ea"/>
                <a:ea typeface="+mn-ea"/>
                <a:sym typeface="+mn-ea"/>
              </a:rPr>
              <a:t> </a:t>
            </a:r>
            <a:r>
              <a:rPr lang="zh-CN" altLang="en-US" sz="2800" b="1" dirty="0">
                <a:latin typeface="+mn-ea"/>
                <a:ea typeface="+mn-ea"/>
                <a:sym typeface="+mn-ea"/>
              </a:rPr>
              <a:t>功能模块的需求</a:t>
            </a:r>
            <a:r>
              <a:rPr lang="zh-CN" altLang="en-US" sz="2800" dirty="0">
                <a:latin typeface="+mn-ea"/>
                <a:ea typeface="+mn-ea"/>
                <a:sym typeface="+mn-ea"/>
              </a:rPr>
              <a:t>：</a:t>
            </a:r>
            <a:endParaRPr lang="zh-CN" altLang="en-US" sz="2800" dirty="0">
              <a:latin typeface="+mn-ea"/>
              <a:ea typeface="+mn-ea"/>
              <a:sym typeface="+mn-ea"/>
            </a:endParaRPr>
          </a:p>
          <a:p>
            <a:pPr>
              <a:lnSpc>
                <a:spcPct val="80000"/>
              </a:lnSpc>
            </a:pPr>
            <a:endParaRPr lang="en-US" altLang="zh-CN" sz="2800" dirty="0">
              <a:latin typeface="+mn-ea"/>
              <a:ea typeface="+mn-ea"/>
            </a:endParaRPr>
          </a:p>
          <a:p>
            <a:pPr>
              <a:lnSpc>
                <a:spcPct val="130000"/>
              </a:lnSpc>
            </a:pPr>
            <a:r>
              <a:rPr lang="en-US" altLang="zh-CN" sz="2800" dirty="0">
                <a:latin typeface="+mn-ea"/>
                <a:ea typeface="+mn-ea"/>
                <a:sym typeface="+mn-ea"/>
              </a:rPr>
              <a:t>      </a:t>
            </a:r>
            <a:r>
              <a:rPr lang="zh-CN" altLang="en-US" sz="2400" dirty="0">
                <a:latin typeface="+mn-ea"/>
                <a:ea typeface="+mn-ea"/>
                <a:sym typeface="+mn-ea"/>
              </a:rPr>
              <a:t>发布信息界面</a:t>
            </a:r>
            <a:endParaRPr lang="en-US" altLang="zh-CN" sz="2800" dirty="0">
              <a:latin typeface="+mn-ea"/>
              <a:ea typeface="+mn-ea"/>
            </a:endParaRPr>
          </a:p>
          <a:p>
            <a:pPr>
              <a:lnSpc>
                <a:spcPct val="130000"/>
              </a:lnSpc>
            </a:pPr>
            <a:r>
              <a:rPr lang="en-US" altLang="zh-CN" sz="2800" dirty="0">
                <a:latin typeface="+mn-ea"/>
                <a:ea typeface="+mn-ea"/>
                <a:sym typeface="+mn-ea"/>
              </a:rPr>
              <a:t>      </a:t>
            </a:r>
            <a:r>
              <a:rPr lang="zh-CN" altLang="en-US" sz="2400" dirty="0">
                <a:latin typeface="+mn-ea"/>
                <a:ea typeface="+mn-ea"/>
                <a:sym typeface="+mn-ea"/>
              </a:rPr>
              <a:t>失物招领界面</a:t>
            </a:r>
            <a:endParaRPr lang="en-US" altLang="zh-CN" sz="2800" dirty="0">
              <a:latin typeface="+mn-ea"/>
              <a:ea typeface="+mn-ea"/>
            </a:endParaRPr>
          </a:p>
          <a:p>
            <a:pPr>
              <a:lnSpc>
                <a:spcPct val="130000"/>
              </a:lnSpc>
            </a:pPr>
            <a:r>
              <a:rPr lang="en-US" altLang="zh-CN" sz="2800" dirty="0">
                <a:latin typeface="+mn-ea"/>
                <a:ea typeface="+mn-ea"/>
                <a:sym typeface="+mn-ea"/>
              </a:rPr>
              <a:t>      </a:t>
            </a:r>
            <a:r>
              <a:rPr lang="zh-CN" altLang="en-US" sz="2400" dirty="0">
                <a:latin typeface="+mn-ea"/>
                <a:ea typeface="+mn-ea"/>
                <a:sym typeface="+mn-ea"/>
              </a:rPr>
              <a:t>个人信息界面</a:t>
            </a:r>
            <a:endParaRPr lang="zh-CN" altLang="en-US" sz="2400" dirty="0">
              <a:latin typeface="+mn-ea"/>
              <a:ea typeface="+mn-ea"/>
              <a:sym typeface="+mn-ea"/>
            </a:endParaRPr>
          </a:p>
        </p:txBody>
      </p:sp>
      <p:pic>
        <p:nvPicPr>
          <p:cNvPr id="11" name="图片 10"/>
          <p:cNvPicPr>
            <a:picLocks noChangeAspect="1"/>
          </p:cNvPicPr>
          <p:nvPr>
            <p:custDataLst>
              <p:tags r:id="rId3"/>
            </p:custDataLst>
          </p:nvPr>
        </p:nvPicPr>
        <p:blipFill>
          <a:blip r:embed="rId4"/>
          <a:srcRect r="13670"/>
          <a:stretch>
            <a:fillRect/>
          </a:stretch>
        </p:blipFill>
        <p:spPr>
          <a:xfrm>
            <a:off x="6850380" y="1808480"/>
            <a:ext cx="4286885" cy="3966210"/>
          </a:xfrm>
          <a:prstGeom prst="rect">
            <a:avLst/>
          </a:prstGeom>
        </p:spPr>
      </p:pic>
      <p:sp>
        <p:nvSpPr>
          <p:cNvPr id="8" name="文本框 7"/>
          <p:cNvSpPr txBox="1"/>
          <p:nvPr/>
        </p:nvSpPr>
        <p:spPr>
          <a:xfrm>
            <a:off x="7777881" y="5925954"/>
            <a:ext cx="2791326" cy="369332"/>
          </a:xfrm>
          <a:prstGeom prst="rect">
            <a:avLst/>
          </a:prstGeom>
          <a:noFill/>
        </p:spPr>
        <p:txBody>
          <a:bodyPr wrap="square" rtlCol="0">
            <a:spAutoFit/>
          </a:bodyPr>
          <a:p>
            <a:r>
              <a:rPr lang="zh-CN" altLang="en-US" dirty="0"/>
              <a:t>               图</a:t>
            </a:r>
            <a:r>
              <a:rPr lang="en-US" altLang="zh-CN" dirty="0"/>
              <a:t>1.1</a:t>
            </a:r>
            <a:endParaRPr lang="zh-CN" altLang="en-US" dirty="0"/>
          </a:p>
        </p:txBody>
      </p:sp>
      <p:sp>
        <p:nvSpPr>
          <p:cNvPr id="10" name="文本框 9"/>
          <p:cNvSpPr txBox="1"/>
          <p:nvPr/>
        </p:nvSpPr>
        <p:spPr>
          <a:xfrm>
            <a:off x="2936240" y="4270375"/>
            <a:ext cx="497840"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2936240" y="4864100"/>
            <a:ext cx="347345"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2936240" y="5406390"/>
            <a:ext cx="347345"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7641991" y="1035351"/>
            <a:ext cx="3645567" cy="521970"/>
          </a:xfrm>
          <a:prstGeom prst="rect">
            <a:avLst/>
          </a:prstGeom>
          <a:noFill/>
        </p:spPr>
        <p:txBody>
          <a:bodyPr wrap="square" rtlCol="0">
            <a:spAutoFit/>
          </a:bodyPr>
          <a:p>
            <a:r>
              <a:rPr lang="zh-CN" altLang="en-US" sz="2800" b="1" dirty="0"/>
              <a:t>整体功能模块图</a:t>
            </a:r>
            <a:endParaRPr lang="zh-CN" altLang="en-US" sz="2800" b="1" dirty="0"/>
          </a:p>
        </p:txBody>
      </p:sp>
      <p:sp>
        <p:nvSpPr>
          <p:cNvPr id="17" name="文本框 16"/>
          <p:cNvSpPr txBox="1"/>
          <p:nvPr/>
        </p:nvSpPr>
        <p:spPr>
          <a:xfrm>
            <a:off x="2936240" y="675640"/>
            <a:ext cx="4087495" cy="1568450"/>
          </a:xfrm>
          <a:prstGeom prst="rect">
            <a:avLst/>
          </a:prstGeom>
          <a:noFill/>
        </p:spPr>
        <p:txBody>
          <a:bodyPr wrap="square" rtlCol="0">
            <a:spAutoFit/>
          </a:bodyPr>
          <a:p>
            <a:r>
              <a:rPr lang="en-US" altLang="zh-CN"/>
              <a:t>      </a:t>
            </a:r>
            <a:r>
              <a:rPr lang="en-US" altLang="zh-CN" sz="2400">
                <a:latin typeface="宋体" panose="02010600030101010101" pitchFamily="2" charset="-122"/>
                <a:cs typeface="宋体" panose="02010600030101010101" pitchFamily="2" charset="-122"/>
              </a:rPr>
              <a:t>  </a:t>
            </a:r>
            <a:r>
              <a:rPr lang="zh-CN" altLang="en-US" sz="2400">
                <a:latin typeface="宋体" panose="02010600030101010101" pitchFamily="2" charset="-122"/>
                <a:cs typeface="宋体" panose="02010600030101010101" pitchFamily="2" charset="-122"/>
              </a:rPr>
              <a:t>找到物件后好人在失物招领小程序里发布信息后失主的最大反应是看失物招领小程序的新消息。</a:t>
            </a:r>
            <a:endParaRPr lang="zh-CN" altLang="en-US" sz="2400">
              <a:latin typeface="宋体" panose="02010600030101010101" pitchFamily="2" charset="-122"/>
              <a:cs typeface="宋体" panose="02010600030101010101" pitchFamily="2" charset="-122"/>
            </a:endParaRPr>
          </a:p>
        </p:txBody>
      </p:sp>
    </p:spTree>
  </p:cSld>
  <p:clrMapOvr>
    <a:masterClrMapping/>
  </p:clrMapOvr>
  <p:transition spd="slow" advTm="338">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1378" name="组合 8"/>
          <p:cNvGrpSpPr/>
          <p:nvPr/>
        </p:nvGrpSpPr>
        <p:grpSpPr>
          <a:xfrm>
            <a:off x="0" y="-58420"/>
            <a:ext cx="4965700" cy="6858000"/>
            <a:chOff x="0" y="0"/>
            <a:chExt cx="4965700" cy="6858000"/>
          </a:xfrm>
        </p:grpSpPr>
        <p:pic>
          <p:nvPicPr>
            <p:cNvPr id="101414"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1415"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923415" y="1419225"/>
              <a:ext cx="52324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algn="l"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失</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a:p>
              <a:pPr marR="0" algn="l" defTabSz="913130" eaLnBrk="1" hangingPunct="1">
                <a:buClrTx/>
                <a:buSzTx/>
                <a:buFont typeface="Arial" panose="020B0604020202020204" pitchFamily="34" charset="0"/>
                <a:defRPr/>
              </a:pPr>
              <a:r>
                <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rPr>
                <a:t>招领</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2" name="文本框 1"/>
          <p:cNvSpPr txBox="1"/>
          <p:nvPr/>
        </p:nvSpPr>
        <p:spPr>
          <a:xfrm>
            <a:off x="2567940" y="2661285"/>
            <a:ext cx="5157470" cy="2503170"/>
          </a:xfrm>
          <a:prstGeom prst="rect">
            <a:avLst/>
          </a:prstGeom>
          <a:noFill/>
        </p:spPr>
        <p:txBody>
          <a:bodyPr wrap="square" rtlCol="0" anchor="t">
            <a:spAutoFit/>
          </a:bodyPr>
          <a:p>
            <a:r>
              <a:rPr lang="en-US" altLang="zh-CN" sz="2800" b="1" dirty="0">
                <a:latin typeface="+mn-ea"/>
                <a:ea typeface="+mn-ea"/>
                <a:sym typeface="+mn-ea"/>
              </a:rPr>
              <a:t> </a:t>
            </a:r>
            <a:r>
              <a:rPr lang="zh-CN" altLang="en-US" sz="2800" b="1" dirty="0">
                <a:latin typeface="+mn-ea"/>
                <a:ea typeface="+mn-ea"/>
                <a:sym typeface="+mn-ea"/>
              </a:rPr>
              <a:t>失物招领的需求</a:t>
            </a:r>
            <a:r>
              <a:rPr lang="zh-CN" altLang="en-US" sz="2800" dirty="0">
                <a:latin typeface="+mn-ea"/>
                <a:ea typeface="+mn-ea"/>
                <a:sym typeface="+mn-ea"/>
              </a:rPr>
              <a:t>：</a:t>
            </a:r>
            <a:endParaRPr lang="zh-CN" altLang="en-US" sz="2800" dirty="0">
              <a:latin typeface="+mn-ea"/>
              <a:ea typeface="+mn-ea"/>
              <a:sym typeface="+mn-ea"/>
            </a:endParaRPr>
          </a:p>
          <a:p>
            <a:pPr>
              <a:lnSpc>
                <a:spcPct val="120000"/>
              </a:lnSpc>
            </a:pPr>
            <a:endParaRPr lang="zh-CN" altLang="en-US" sz="2800" dirty="0">
              <a:latin typeface="+mn-ea"/>
              <a:ea typeface="+mn-ea"/>
              <a:sym typeface="+mn-ea"/>
            </a:endParaRPr>
          </a:p>
          <a:p>
            <a:pPr>
              <a:lnSpc>
                <a:spcPct val="110000"/>
              </a:lnSpc>
            </a:pPr>
            <a:r>
              <a:rPr lang="zh-CN" altLang="en-US" sz="2800" dirty="0">
                <a:latin typeface="+mn-ea"/>
                <a:ea typeface="+mn-ea"/>
                <a:sym typeface="+mn-ea"/>
              </a:rPr>
              <a:t>      </a:t>
            </a:r>
            <a:r>
              <a:rPr lang="zh-CN" altLang="en-US" sz="2400" dirty="0">
                <a:latin typeface="+mn-ea"/>
                <a:ea typeface="+mn-ea"/>
                <a:sym typeface="+mn-ea"/>
              </a:rPr>
              <a:t>物品的信息登记</a:t>
            </a:r>
            <a:endParaRPr lang="zh-CN" altLang="en-US" sz="2400" dirty="0">
              <a:latin typeface="+mn-ea"/>
              <a:ea typeface="+mn-ea"/>
            </a:endParaRPr>
          </a:p>
          <a:p>
            <a:pPr>
              <a:lnSpc>
                <a:spcPct val="110000"/>
              </a:lnSpc>
            </a:pPr>
            <a:r>
              <a:rPr lang="zh-CN" altLang="en-US" sz="2800" dirty="0">
                <a:latin typeface="+mn-ea"/>
                <a:ea typeface="+mn-ea"/>
                <a:sym typeface="+mn-ea"/>
              </a:rPr>
              <a:t>      </a:t>
            </a:r>
            <a:r>
              <a:rPr lang="zh-CN" altLang="en-US" sz="2400" dirty="0">
                <a:latin typeface="+mn-ea"/>
                <a:ea typeface="+mn-ea"/>
                <a:sym typeface="+mn-ea"/>
              </a:rPr>
              <a:t>为了安全性站内发消息联系</a:t>
            </a:r>
            <a:endParaRPr lang="zh-CN" altLang="en-US" sz="2400" dirty="0">
              <a:latin typeface="+mn-ea"/>
              <a:ea typeface="+mn-ea"/>
            </a:endParaRPr>
          </a:p>
          <a:p>
            <a:pPr>
              <a:lnSpc>
                <a:spcPct val="140000"/>
              </a:lnSpc>
            </a:pPr>
            <a:r>
              <a:rPr lang="zh-CN" altLang="en-US" sz="2400" dirty="0">
                <a:latin typeface="+mn-ea"/>
                <a:ea typeface="+mn-ea"/>
                <a:sym typeface="+mn-ea"/>
              </a:rPr>
              <a:t>       通过查看获得联系方式</a:t>
            </a:r>
            <a:endParaRPr lang="zh-CN" altLang="en-US" sz="2400" dirty="0">
              <a:latin typeface="+mn-ea"/>
              <a:ea typeface="+mn-ea"/>
              <a:sym typeface="+mn-ea"/>
            </a:endParaRPr>
          </a:p>
        </p:txBody>
      </p:sp>
      <p:pic>
        <p:nvPicPr>
          <p:cNvPr id="11" name="图片 10"/>
          <p:cNvPicPr>
            <a:picLocks noChangeAspect="1"/>
          </p:cNvPicPr>
          <p:nvPr/>
        </p:nvPicPr>
        <p:blipFill>
          <a:blip r:embed="rId2"/>
          <a:srcRect l="7800" t="560" r="19567"/>
          <a:stretch>
            <a:fillRect/>
          </a:stretch>
        </p:blipFill>
        <p:spPr>
          <a:xfrm>
            <a:off x="7846060" y="1865630"/>
            <a:ext cx="3439795" cy="4267200"/>
          </a:xfrm>
          <a:prstGeom prst="rect">
            <a:avLst/>
          </a:prstGeom>
        </p:spPr>
      </p:pic>
      <p:sp>
        <p:nvSpPr>
          <p:cNvPr id="13" name="文本框 12"/>
          <p:cNvSpPr txBox="1"/>
          <p:nvPr/>
        </p:nvSpPr>
        <p:spPr>
          <a:xfrm>
            <a:off x="7725727" y="1015433"/>
            <a:ext cx="3560629" cy="521970"/>
          </a:xfrm>
          <a:prstGeom prst="rect">
            <a:avLst/>
          </a:prstGeom>
          <a:noFill/>
        </p:spPr>
        <p:txBody>
          <a:bodyPr wrap="square" rtlCol="0">
            <a:spAutoFit/>
          </a:bodyPr>
          <a:p>
            <a:r>
              <a:rPr lang="zh-CN" altLang="en-US" sz="2800" b="1" dirty="0">
                <a:latin typeface="+mn-ea"/>
                <a:ea typeface="+mn-ea"/>
              </a:rPr>
              <a:t>失物招领界面模块图</a:t>
            </a:r>
            <a:endParaRPr lang="zh-CN" altLang="en-US" sz="2800" dirty="0"/>
          </a:p>
        </p:txBody>
      </p:sp>
      <p:sp>
        <p:nvSpPr>
          <p:cNvPr id="14" name="文本框 13"/>
          <p:cNvSpPr txBox="1"/>
          <p:nvPr/>
        </p:nvSpPr>
        <p:spPr>
          <a:xfrm>
            <a:off x="8266263" y="6015673"/>
            <a:ext cx="2779245" cy="369332"/>
          </a:xfrm>
          <a:prstGeom prst="rect">
            <a:avLst/>
          </a:prstGeom>
          <a:noFill/>
        </p:spPr>
        <p:txBody>
          <a:bodyPr wrap="square" rtlCol="0">
            <a:spAutoFit/>
          </a:bodyPr>
          <a:p>
            <a:r>
              <a:rPr lang="zh-CN" altLang="en-US" dirty="0"/>
              <a:t>               图</a:t>
            </a:r>
            <a:r>
              <a:rPr lang="en-US" altLang="zh-CN" dirty="0"/>
              <a:t>1.2</a:t>
            </a:r>
            <a:endParaRPr lang="zh-CN" altLang="en-US" dirty="0"/>
          </a:p>
        </p:txBody>
      </p:sp>
      <p:sp>
        <p:nvSpPr>
          <p:cNvPr id="15" name="文本框 14"/>
          <p:cNvSpPr txBox="1"/>
          <p:nvPr/>
        </p:nvSpPr>
        <p:spPr>
          <a:xfrm>
            <a:off x="3136900" y="3728720"/>
            <a:ext cx="347345"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6" name="文本框 15"/>
          <p:cNvSpPr txBox="1"/>
          <p:nvPr/>
        </p:nvSpPr>
        <p:spPr>
          <a:xfrm>
            <a:off x="3136900" y="4207510"/>
            <a:ext cx="347345"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7" name="文本框 16"/>
          <p:cNvSpPr txBox="1"/>
          <p:nvPr/>
        </p:nvSpPr>
        <p:spPr>
          <a:xfrm>
            <a:off x="3136900" y="4686935"/>
            <a:ext cx="347345" cy="368300"/>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2980690" y="439420"/>
            <a:ext cx="4690110" cy="1568450"/>
          </a:xfrm>
          <a:prstGeom prst="rect">
            <a:avLst/>
          </a:prstGeom>
          <a:noFill/>
        </p:spPr>
        <p:txBody>
          <a:bodyPr wrap="square" rtlCol="0">
            <a:spAutoFit/>
          </a:bodyPr>
          <a:p>
            <a:r>
              <a:rPr lang="en-US" altLang="zh-CN" sz="2400" dirty="0"/>
              <a:t>  </a:t>
            </a:r>
            <a:r>
              <a:rPr lang="zh-CN" altLang="en-US" sz="2400" dirty="0">
                <a:latin typeface="+mn-ea"/>
                <a:ea typeface="+mn-ea"/>
              </a:rPr>
              <a:t>    失主第一反应看失物招领小程序的新消息，找到自己的物品后通过发送站内信息进行交流，更快更方便找到。</a:t>
            </a:r>
            <a:endParaRPr lang="zh-CN" altLang="en-US" sz="2400" dirty="0">
              <a:latin typeface="+mn-ea"/>
              <a:ea typeface="+mn-ea"/>
            </a:endParaRPr>
          </a:p>
        </p:txBody>
      </p:sp>
    </p:spTree>
  </p:cSld>
  <p:clrMapOvr>
    <a:masterClrMapping/>
  </p:clrMapOvr>
  <p:transition spd="slow" advTm="3826">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2402" name="组合 8"/>
          <p:cNvGrpSpPr/>
          <p:nvPr/>
        </p:nvGrpSpPr>
        <p:grpSpPr>
          <a:xfrm>
            <a:off x="0" y="0"/>
            <a:ext cx="4965700" cy="6858000"/>
            <a:chOff x="0" y="0"/>
            <a:chExt cx="4965700" cy="6858000"/>
          </a:xfrm>
        </p:grpSpPr>
        <p:pic>
          <p:nvPicPr>
            <p:cNvPr id="102442"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2443"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018" y="1556861"/>
              <a:ext cx="65819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algn="l" defTabSz="913130" eaLnBrk="1" hangingPunct="1">
                <a:buClrTx/>
                <a:buSzTx/>
                <a:buFont typeface="Arial" panose="020B0604020202020204" pitchFamily="34" charset="0"/>
                <a:buNone/>
                <a:defRPr/>
              </a:pPr>
              <a:r>
                <a:rPr lang="zh-CN" altLang="en-US" sz="3600" b="1" noProof="0" dirty="0">
                  <a:solidFill>
                    <a:schemeClr val="tx1">
                      <a:lumMod val="65000"/>
                      <a:lumOff val="35000"/>
                    </a:schemeClr>
                  </a:solidFill>
                  <a:latin typeface="幼圆" panose="02010509060101010101" pitchFamily="49" charset="-122"/>
                  <a:ea typeface="幼圆" panose="02010509060101010101" pitchFamily="49" charset="-122"/>
                  <a:sym typeface="+mn-ea"/>
                </a:rPr>
                <a:t>发布</a:t>
              </a:r>
              <a:endParaRPr kumimoji="0" lang="zh-CN" altLang="en-US" sz="3600" b="1"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9" name="文本框 8"/>
          <p:cNvSpPr txBox="1"/>
          <p:nvPr/>
        </p:nvSpPr>
        <p:spPr>
          <a:xfrm>
            <a:off x="2524760" y="2555240"/>
            <a:ext cx="4517390" cy="3352165"/>
          </a:xfrm>
          <a:prstGeom prst="rect">
            <a:avLst/>
          </a:prstGeom>
          <a:noFill/>
        </p:spPr>
        <p:txBody>
          <a:bodyPr wrap="square" rtlCol="0">
            <a:spAutoFit/>
          </a:bodyPr>
          <a:p>
            <a:pPr lvl="0">
              <a:lnSpc>
                <a:spcPct val="70000"/>
              </a:lnSpc>
            </a:pPr>
            <a:r>
              <a:rPr lang="en-US" altLang="zh-CN" sz="2800" b="1" dirty="0">
                <a:latin typeface="+mn-ea"/>
                <a:ea typeface="+mn-ea"/>
              </a:rPr>
              <a:t> </a:t>
            </a:r>
            <a:r>
              <a:rPr lang="zh-CN" altLang="en-US" sz="2800" b="1" dirty="0">
                <a:latin typeface="+mn-ea"/>
                <a:ea typeface="+mn-ea"/>
              </a:rPr>
              <a:t>发布信息界面功能：</a:t>
            </a:r>
            <a:endParaRPr lang="zh-CN" altLang="en-US" sz="2800" b="1" dirty="0">
              <a:latin typeface="+mn-ea"/>
              <a:ea typeface="+mn-ea"/>
            </a:endParaRPr>
          </a:p>
          <a:p>
            <a:pPr lvl="0">
              <a:lnSpc>
                <a:spcPct val="70000"/>
              </a:lnSpc>
            </a:pPr>
            <a:endParaRPr lang="en-US" altLang="zh-CN" sz="28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1.</a:t>
            </a:r>
            <a:r>
              <a:rPr lang="zh-CN" altLang="en-US" sz="2400">
                <a:solidFill>
                  <a:srgbClr val="000000"/>
                </a:solidFill>
                <a:latin typeface="宋体" panose="02010600030101010101" pitchFamily="2" charset="-122"/>
                <a:cs typeface="宋体" panose="02010600030101010101" pitchFamily="2" charset="-122"/>
              </a:rPr>
              <a:t>填写物品信息</a:t>
            </a:r>
            <a:endParaRPr lang="en-US" altLang="zh-CN" sz="24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2.</a:t>
            </a:r>
            <a:r>
              <a:rPr lang="zh-CN" altLang="en-US" sz="2400">
                <a:solidFill>
                  <a:srgbClr val="000000"/>
                </a:solidFill>
                <a:latin typeface="宋体" panose="02010600030101010101" pitchFamily="2" charset="-122"/>
                <a:cs typeface="宋体" panose="02010600030101010101" pitchFamily="2" charset="-122"/>
              </a:rPr>
              <a:t>填写找到时间</a:t>
            </a:r>
            <a:endParaRPr lang="en-US" altLang="zh-CN" sz="24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3.</a:t>
            </a:r>
            <a:r>
              <a:rPr lang="zh-CN" altLang="en-US" sz="2400">
                <a:solidFill>
                  <a:srgbClr val="000000"/>
                </a:solidFill>
                <a:latin typeface="宋体" panose="02010600030101010101" pitchFamily="2" charset="-122"/>
                <a:cs typeface="宋体" panose="02010600030101010101" pitchFamily="2" charset="-122"/>
              </a:rPr>
              <a:t>填写什么地点找到的</a:t>
            </a:r>
            <a:endParaRPr lang="en-US" altLang="zh-CN" sz="24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4.</a:t>
            </a:r>
            <a:r>
              <a:rPr lang="zh-CN" altLang="en-US" sz="2400">
                <a:solidFill>
                  <a:srgbClr val="000000"/>
                </a:solidFill>
                <a:latin typeface="宋体" panose="02010600030101010101" pitchFamily="2" charset="-122"/>
                <a:cs typeface="宋体" panose="02010600030101010101" pitchFamily="2" charset="-122"/>
              </a:rPr>
              <a:t>填写联系方式</a:t>
            </a:r>
            <a:endParaRPr lang="zh-CN" altLang="en-US" sz="24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5.</a:t>
            </a:r>
            <a:r>
              <a:rPr lang="zh-CN" altLang="en-US" sz="2400">
                <a:solidFill>
                  <a:srgbClr val="000000"/>
                </a:solidFill>
                <a:latin typeface="宋体" panose="02010600030101010101" pitchFamily="2" charset="-122"/>
                <a:cs typeface="宋体" panose="02010600030101010101" pitchFamily="2" charset="-122"/>
              </a:rPr>
              <a:t>对物品进行简单描述</a:t>
            </a:r>
            <a:endParaRPr lang="en-US" altLang="zh-CN" sz="240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a:solidFill>
                  <a:srgbClr val="000000"/>
                </a:solidFill>
                <a:latin typeface="宋体" panose="02010600030101010101" pitchFamily="2" charset="-122"/>
                <a:cs typeface="宋体" panose="02010600030101010101" pitchFamily="2" charset="-122"/>
              </a:rPr>
              <a:t>    6.</a:t>
            </a:r>
            <a:r>
              <a:rPr lang="zh-CN" altLang="en-US" sz="2400">
                <a:solidFill>
                  <a:srgbClr val="000000"/>
                </a:solidFill>
                <a:latin typeface="宋体" panose="02010600030101010101" pitchFamily="2" charset="-122"/>
                <a:cs typeface="宋体" panose="02010600030101010101" pitchFamily="2" charset="-122"/>
              </a:rPr>
              <a:t>进行图片的添加</a:t>
            </a:r>
            <a:endParaRPr lang="zh-CN" altLang="en-US" sz="2400" dirty="0">
              <a:solidFill>
                <a:srgbClr val="000000"/>
              </a:solidFill>
              <a:latin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a:srcRect l="4468" r="8098"/>
          <a:stretch>
            <a:fillRect/>
          </a:stretch>
        </p:blipFill>
        <p:spPr>
          <a:xfrm>
            <a:off x="6823075" y="2141220"/>
            <a:ext cx="4970780" cy="3285490"/>
          </a:xfrm>
          <a:prstGeom prst="rect">
            <a:avLst/>
          </a:prstGeom>
        </p:spPr>
      </p:pic>
      <p:sp>
        <p:nvSpPr>
          <p:cNvPr id="11" name="文本框 10"/>
          <p:cNvSpPr txBox="1"/>
          <p:nvPr/>
        </p:nvSpPr>
        <p:spPr>
          <a:xfrm>
            <a:off x="7377430" y="978535"/>
            <a:ext cx="4187190" cy="521970"/>
          </a:xfrm>
          <a:prstGeom prst="rect">
            <a:avLst/>
          </a:prstGeom>
          <a:noFill/>
        </p:spPr>
        <p:txBody>
          <a:bodyPr wrap="square" rtlCol="0">
            <a:spAutoFit/>
          </a:bodyPr>
          <a:p>
            <a:r>
              <a:rPr lang="zh-CN" altLang="en-US" sz="2800" b="1" dirty="0">
                <a:latin typeface="+mn-ea"/>
                <a:ea typeface="+mn-ea"/>
              </a:rPr>
              <a:t>发布信息功能模块图</a:t>
            </a:r>
            <a:endParaRPr lang="zh-CN" altLang="en-US" sz="2800" b="1" dirty="0">
              <a:latin typeface="+mn-ea"/>
              <a:ea typeface="+mn-ea"/>
            </a:endParaRPr>
          </a:p>
        </p:txBody>
      </p:sp>
      <p:sp>
        <p:nvSpPr>
          <p:cNvPr id="12" name="文本框 11"/>
          <p:cNvSpPr txBox="1"/>
          <p:nvPr/>
        </p:nvSpPr>
        <p:spPr>
          <a:xfrm>
            <a:off x="8025765" y="5700395"/>
            <a:ext cx="2303145" cy="368300"/>
          </a:xfrm>
          <a:prstGeom prst="rect">
            <a:avLst/>
          </a:prstGeom>
          <a:noFill/>
        </p:spPr>
        <p:txBody>
          <a:bodyPr wrap="square" rtlCol="0">
            <a:spAutoFit/>
          </a:bodyPr>
          <a:p>
            <a:r>
              <a:rPr lang="zh-CN" altLang="en-US" dirty="0"/>
              <a:t>                         图</a:t>
            </a:r>
            <a:r>
              <a:rPr lang="en-US" altLang="zh-CN" dirty="0"/>
              <a:t>1.3</a:t>
            </a:r>
            <a:endParaRPr lang="zh-CN" altLang="en-US" dirty="0"/>
          </a:p>
        </p:txBody>
      </p:sp>
      <p:sp>
        <p:nvSpPr>
          <p:cNvPr id="2" name="文本框 1"/>
          <p:cNvSpPr txBox="1"/>
          <p:nvPr/>
        </p:nvSpPr>
        <p:spPr>
          <a:xfrm>
            <a:off x="2888615" y="200660"/>
            <a:ext cx="3825875" cy="1714500"/>
          </a:xfrm>
          <a:prstGeom prst="rect">
            <a:avLst/>
          </a:prstGeom>
          <a:noFill/>
        </p:spPr>
        <p:txBody>
          <a:bodyPr wrap="square" rtlCol="0">
            <a:spAutoFit/>
          </a:bodyPr>
          <a:p>
            <a:pPr>
              <a:lnSpc>
                <a:spcPct val="110000"/>
              </a:lnSpc>
            </a:pPr>
            <a:r>
              <a:rPr lang="en-US" altLang="zh-CN" sz="2400"/>
              <a:t>      </a:t>
            </a:r>
            <a:r>
              <a:rPr lang="zh-CN" altLang="en-US" sz="2400"/>
              <a:t>如果有两个丢了一样的东西，下面可以简单的描述，再用小程序里的聊天好人判断失主。</a:t>
            </a:r>
            <a:endParaRPr lang="zh-CN" altLang="en-US" sz="2400"/>
          </a:p>
        </p:txBody>
      </p:sp>
    </p:spTree>
  </p:cSld>
  <p:clrMapOvr>
    <a:masterClrMapping/>
  </p:clrMapOvr>
  <p:transition spd="slow" advTm="589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4450" name="组合 8"/>
          <p:cNvGrpSpPr/>
          <p:nvPr/>
        </p:nvGrpSpPr>
        <p:grpSpPr>
          <a:xfrm>
            <a:off x="0" y="0"/>
            <a:ext cx="4965700" cy="6858000"/>
            <a:chOff x="0" y="0"/>
            <a:chExt cx="4965700" cy="6858000"/>
          </a:xfrm>
        </p:grpSpPr>
        <p:pic>
          <p:nvPicPr>
            <p:cNvPr id="104463" name="图片 7"/>
            <p:cNvPicPr>
              <a:picLocks noChangeAspect="1"/>
            </p:cNvPicPr>
            <p:nvPr/>
          </p:nvPicPr>
          <p:blipFill>
            <a:blip r:embed="rId1"/>
            <a:srcRect l="25368" b="7591"/>
            <a:stretch>
              <a:fillRect/>
            </a:stretch>
          </p:blipFill>
          <p:spPr>
            <a:xfrm>
              <a:off x="0" y="709612"/>
              <a:ext cx="4965700" cy="6148388"/>
            </a:xfrm>
            <a:prstGeom prst="rect">
              <a:avLst/>
            </a:prstGeom>
            <a:noFill/>
            <a:ln w="9525">
              <a:noFill/>
            </a:ln>
          </p:spPr>
        </p:pic>
        <p:grpSp>
          <p:nvGrpSpPr>
            <p:cNvPr id="104464" name="组合 1"/>
            <p:cNvGrpSpPr/>
            <p:nvPr/>
          </p:nvGrpSpPr>
          <p:grpSpPr>
            <a:xfrm>
              <a:off x="2144315" y="0"/>
              <a:ext cx="81439" cy="6858000"/>
              <a:chOff x="2144315" y="0"/>
              <a:chExt cx="81439" cy="6858000"/>
            </a:xfrm>
          </p:grpSpPr>
          <p:sp>
            <p:nvSpPr>
              <p:cNvPr id="3" name="椭圆 2"/>
              <p:cNvSpPr/>
              <p:nvPr/>
            </p:nvSpPr>
            <p:spPr bwMode="auto">
              <a:xfrm>
                <a:off x="2144315" y="1419225"/>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cxnSp>
            <p:nvCxnSpPr>
              <p:cNvPr id="4" name="直接连接符 3"/>
              <p:cNvCxnSpPr/>
              <p:nvPr/>
            </p:nvCxnSpPr>
            <p:spPr bwMode="auto">
              <a:xfrm>
                <a:off x="2185034" y="0"/>
                <a:ext cx="0" cy="14192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cxnSp>
            <p:nvCxnSpPr>
              <p:cNvPr id="5" name="直接连接符 4"/>
              <p:cNvCxnSpPr/>
              <p:nvPr/>
            </p:nvCxnSpPr>
            <p:spPr bwMode="auto">
              <a:xfrm>
                <a:off x="2185034" y="3000375"/>
                <a:ext cx="0" cy="3857625"/>
              </a:xfrm>
              <a:prstGeom prst="line">
                <a:avLst/>
              </a:prstGeom>
              <a:solidFill>
                <a:schemeClr val="accent1"/>
              </a:solidFill>
              <a:ln w="9525" cap="flat" cmpd="sng" algn="ctr">
                <a:solidFill>
                  <a:schemeClr val="tx1">
                    <a:lumMod val="65000"/>
                    <a:lumOff val="35000"/>
                  </a:schemeClr>
                </a:solidFill>
                <a:prstDash val="solid"/>
                <a:round/>
                <a:headEnd type="none" w="med" len="med"/>
                <a:tailEnd type="none" w="med" len="med"/>
              </a:ln>
            </p:spPr>
          </p:cxnSp>
          <p:sp>
            <p:nvSpPr>
              <p:cNvPr id="6" name="椭圆 5"/>
              <p:cNvSpPr/>
              <p:nvPr/>
            </p:nvSpPr>
            <p:spPr bwMode="auto">
              <a:xfrm>
                <a:off x="2144315" y="2919889"/>
                <a:ext cx="81439" cy="81439"/>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249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sp>
          <p:nvSpPr>
            <p:cNvPr id="7" name="文本框 6"/>
            <p:cNvSpPr txBox="1">
              <a:spLocks noChangeArrowheads="1"/>
            </p:cNvSpPr>
            <p:nvPr/>
          </p:nvSpPr>
          <p:spPr bwMode="auto">
            <a:xfrm>
              <a:off x="1866265" y="1557020"/>
              <a:ext cx="56896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R="0" defTabSz="913130" eaLnBrk="1" hangingPunct="1">
                <a:buClrTx/>
                <a:buSzTx/>
                <a:buFont typeface="Arial" panose="020B0604020202020204" pitchFamily="34" charset="0"/>
                <a:defRPr/>
              </a:pPr>
              <a:r>
                <a:rPr lang="zh-CN" altLang="en-US" sz="3600" b="1" noProof="0" dirty="0">
                  <a:solidFill>
                    <a:schemeClr val="tx1">
                      <a:lumMod val="65000"/>
                      <a:lumOff val="35000"/>
                    </a:schemeClr>
                  </a:solidFill>
                  <a:latin typeface="幼圆" panose="02010509060101010101" pitchFamily="49" charset="-122"/>
                  <a:ea typeface="幼圆" panose="02010509060101010101" pitchFamily="49" charset="-122"/>
                  <a:sym typeface="+mn-ea"/>
                </a:rPr>
                <a:t>个人</a:t>
              </a:r>
              <a:endParaRPr kumimoji="0" lang="zh-CN" altLang="en-US" sz="3600" kern="1200" cap="none" spc="0" normalizeH="0" baseline="0" noProof="0" dirty="0">
                <a:solidFill>
                  <a:schemeClr val="tx1">
                    <a:lumMod val="65000"/>
                    <a:lumOff val="35000"/>
                  </a:schemeClr>
                </a:solidFill>
                <a:latin typeface="幼圆" panose="02010509060101010101" pitchFamily="49" charset="-122"/>
                <a:ea typeface="幼圆" panose="02010509060101010101" pitchFamily="49" charset="-122"/>
                <a:cs typeface="+mn-cs"/>
              </a:endParaRPr>
            </a:p>
          </p:txBody>
        </p:sp>
      </p:grpSp>
      <p:sp>
        <p:nvSpPr>
          <p:cNvPr id="9" name="文本框 8"/>
          <p:cNvSpPr txBox="1"/>
          <p:nvPr/>
        </p:nvSpPr>
        <p:spPr>
          <a:xfrm>
            <a:off x="2435225" y="2755900"/>
            <a:ext cx="5008880" cy="3383280"/>
          </a:xfrm>
          <a:prstGeom prst="rect">
            <a:avLst/>
          </a:prstGeom>
          <a:noFill/>
        </p:spPr>
        <p:txBody>
          <a:bodyPr wrap="square" rtlCol="0">
            <a:spAutoFit/>
          </a:bodyPr>
          <a:p>
            <a:pPr>
              <a:lnSpc>
                <a:spcPct val="190000"/>
              </a:lnSpc>
            </a:pPr>
            <a:r>
              <a:rPr lang="zh-CN" altLang="en-US" sz="2800" b="1" dirty="0">
                <a:latin typeface="宋体" panose="02010600030101010101" pitchFamily="2" charset="-122"/>
              </a:rPr>
              <a:t>个人信息界面功能：</a:t>
            </a:r>
            <a:endParaRPr lang="en-US" altLang="zh-CN" sz="2800" b="1" dirty="0">
              <a:latin typeface="宋体" panose="02010600030101010101" pitchFamily="2" charset="-122"/>
            </a:endParaRPr>
          </a:p>
          <a:p>
            <a:pPr lvl="0">
              <a:lnSpc>
                <a:spcPct val="190000"/>
              </a:lnSpc>
            </a:pPr>
            <a:r>
              <a:rPr lang="en-US" altLang="zh-CN" sz="2400" dirty="0">
                <a:solidFill>
                  <a:srgbClr val="000000"/>
                </a:solidFill>
                <a:latin typeface="宋体" panose="02010600030101010101" pitchFamily="2" charset="-122"/>
                <a:cs typeface="宋体" panose="02010600030101010101" pitchFamily="2" charset="-122"/>
              </a:rPr>
              <a:t>   1. </a:t>
            </a:r>
            <a:r>
              <a:rPr lang="zh-CN" altLang="en-US" sz="2400" dirty="0">
                <a:solidFill>
                  <a:srgbClr val="000000"/>
                </a:solidFill>
                <a:latin typeface="宋体" panose="02010600030101010101" pitchFamily="2" charset="-122"/>
                <a:cs typeface="宋体" panose="02010600030101010101" pitchFamily="2" charset="-122"/>
              </a:rPr>
              <a:t>个人信息的查看</a:t>
            </a:r>
            <a:endParaRPr lang="en-US" altLang="zh-CN" sz="2400" dirty="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dirty="0">
                <a:solidFill>
                  <a:srgbClr val="000000"/>
                </a:solidFill>
                <a:latin typeface="宋体" panose="02010600030101010101" pitchFamily="2" charset="-122"/>
                <a:cs typeface="宋体" panose="02010600030101010101" pitchFamily="2" charset="-122"/>
              </a:rPr>
              <a:t>   2. </a:t>
            </a:r>
            <a:r>
              <a:rPr lang="zh-CN" altLang="en-US" sz="2400" dirty="0">
                <a:solidFill>
                  <a:srgbClr val="000000"/>
                </a:solidFill>
                <a:latin typeface="宋体" panose="02010600030101010101" pitchFamily="2" charset="-122"/>
                <a:cs typeface="宋体" panose="02010600030101010101" pitchFamily="2" charset="-122"/>
              </a:rPr>
              <a:t>查看自己发布的失物招领</a:t>
            </a:r>
            <a:endParaRPr lang="en-US" altLang="zh-CN" sz="2400" dirty="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dirty="0">
                <a:solidFill>
                  <a:srgbClr val="000000"/>
                </a:solidFill>
                <a:latin typeface="宋体" panose="02010600030101010101" pitchFamily="2" charset="-122"/>
                <a:cs typeface="宋体" panose="02010600030101010101" pitchFamily="2" charset="-122"/>
              </a:rPr>
              <a:t>   3. </a:t>
            </a:r>
            <a:r>
              <a:rPr lang="zh-CN" altLang="en-US" sz="2400" dirty="0">
                <a:solidFill>
                  <a:srgbClr val="000000"/>
                </a:solidFill>
                <a:latin typeface="宋体" panose="02010600030101010101" pitchFamily="2" charset="-122"/>
                <a:cs typeface="宋体" panose="02010600030101010101" pitchFamily="2" charset="-122"/>
              </a:rPr>
              <a:t>查看自己发布的寻物启示</a:t>
            </a:r>
            <a:endParaRPr lang="en-US" altLang="zh-CN" sz="2400" dirty="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dirty="0">
                <a:solidFill>
                  <a:srgbClr val="000000"/>
                </a:solidFill>
                <a:latin typeface="宋体" panose="02010600030101010101" pitchFamily="2" charset="-122"/>
                <a:cs typeface="宋体" panose="02010600030101010101" pitchFamily="2" charset="-122"/>
              </a:rPr>
              <a:t>   4. </a:t>
            </a:r>
            <a:r>
              <a:rPr lang="zh-CN" altLang="en-US" sz="2400" dirty="0">
                <a:solidFill>
                  <a:srgbClr val="000000"/>
                </a:solidFill>
                <a:latin typeface="宋体" panose="02010600030101010101" pitchFamily="2" charset="-122"/>
                <a:cs typeface="宋体" panose="02010600030101010101" pitchFamily="2" charset="-122"/>
              </a:rPr>
              <a:t>联系管理员</a:t>
            </a:r>
            <a:endParaRPr lang="zh-CN" altLang="en-US" sz="2400" dirty="0">
              <a:solidFill>
                <a:srgbClr val="000000"/>
              </a:solidFill>
              <a:latin typeface="宋体" panose="02010600030101010101" pitchFamily="2" charset="-122"/>
              <a:cs typeface="宋体" panose="02010600030101010101" pitchFamily="2" charset="-122"/>
            </a:endParaRPr>
          </a:p>
          <a:p>
            <a:pPr lvl="0">
              <a:lnSpc>
                <a:spcPct val="120000"/>
              </a:lnSpc>
            </a:pPr>
            <a:r>
              <a:rPr lang="en-US" altLang="zh-CN" sz="2400" dirty="0">
                <a:latin typeface="宋体" panose="02010600030101010101" pitchFamily="2" charset="-122"/>
                <a:cs typeface="宋体" panose="02010600030101010101" pitchFamily="2" charset="-122"/>
              </a:rPr>
              <a:t>   5. </a:t>
            </a:r>
            <a:r>
              <a:rPr lang="zh-CN" altLang="en-US" sz="2400" dirty="0">
                <a:latin typeface="宋体" panose="02010600030101010101" pitchFamily="2" charset="-122"/>
                <a:cs typeface="宋体" panose="02010600030101010101" pitchFamily="2" charset="-122"/>
              </a:rPr>
              <a:t>点击头像进行授权登录</a:t>
            </a:r>
            <a:endParaRPr lang="zh-CN" altLang="en-US" sz="2400" dirty="0">
              <a:latin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a:srcRect l="8136" r="15286"/>
          <a:stretch>
            <a:fillRect/>
          </a:stretch>
        </p:blipFill>
        <p:spPr>
          <a:xfrm>
            <a:off x="6921500" y="1668780"/>
            <a:ext cx="4930775" cy="3991610"/>
          </a:xfrm>
          <a:prstGeom prst="rect">
            <a:avLst/>
          </a:prstGeom>
        </p:spPr>
      </p:pic>
      <p:sp>
        <p:nvSpPr>
          <p:cNvPr id="11" name="文本框 10"/>
          <p:cNvSpPr txBox="1"/>
          <p:nvPr/>
        </p:nvSpPr>
        <p:spPr>
          <a:xfrm>
            <a:off x="7660439" y="750102"/>
            <a:ext cx="3140243" cy="368300"/>
          </a:xfrm>
          <a:prstGeom prst="rect">
            <a:avLst/>
          </a:prstGeom>
          <a:noFill/>
        </p:spPr>
        <p:txBody>
          <a:bodyPr wrap="square" rtlCol="0">
            <a:spAutoFit/>
          </a:bodyPr>
          <a:p>
            <a:r>
              <a:rPr lang="zh-CN" altLang="en-US" sz="2800" b="1" dirty="0">
                <a:latin typeface="宋体" panose="02010600030101010101" pitchFamily="2" charset="-122"/>
              </a:rPr>
              <a:t>个人信息功能模块</a:t>
            </a:r>
            <a:endParaRPr lang="zh-CN" altLang="en-US" sz="2800" b="1" dirty="0">
              <a:latin typeface="宋体" panose="02010600030101010101" pitchFamily="2" charset="-122"/>
            </a:endParaRPr>
          </a:p>
        </p:txBody>
      </p:sp>
      <p:sp>
        <p:nvSpPr>
          <p:cNvPr id="12" name="文本框 11"/>
          <p:cNvSpPr txBox="1"/>
          <p:nvPr/>
        </p:nvSpPr>
        <p:spPr>
          <a:xfrm>
            <a:off x="7443871" y="5899618"/>
            <a:ext cx="3356811" cy="369332"/>
          </a:xfrm>
          <a:prstGeom prst="rect">
            <a:avLst/>
          </a:prstGeom>
          <a:noFill/>
        </p:spPr>
        <p:txBody>
          <a:bodyPr wrap="square" rtlCol="0">
            <a:spAutoFit/>
          </a:bodyPr>
          <a:p>
            <a:r>
              <a:rPr lang="zh-CN" altLang="en-US" dirty="0"/>
              <a:t>                       图</a:t>
            </a:r>
            <a:r>
              <a:rPr lang="en-US" altLang="zh-CN" dirty="0"/>
              <a:t>1.4</a:t>
            </a:r>
            <a:endParaRPr lang="zh-CN" altLang="en-US" dirty="0"/>
          </a:p>
        </p:txBody>
      </p:sp>
      <p:sp>
        <p:nvSpPr>
          <p:cNvPr id="2" name="文本框 1"/>
          <p:cNvSpPr txBox="1"/>
          <p:nvPr/>
        </p:nvSpPr>
        <p:spPr>
          <a:xfrm>
            <a:off x="2700655" y="337185"/>
            <a:ext cx="3955415" cy="1938020"/>
          </a:xfrm>
          <a:prstGeom prst="rect">
            <a:avLst/>
          </a:prstGeom>
          <a:noFill/>
        </p:spPr>
        <p:txBody>
          <a:bodyPr wrap="square" rtlCol="0">
            <a:spAutoFit/>
          </a:bodyPr>
          <a:p>
            <a:r>
              <a:rPr lang="en-US" altLang="zh-CN"/>
              <a:t>        </a:t>
            </a:r>
            <a:r>
              <a:rPr lang="en-US" altLang="zh-CN" sz="2400">
                <a:latin typeface="宋体" panose="02010600030101010101" pitchFamily="2" charset="-122"/>
                <a:cs typeface="宋体" panose="02010600030101010101" pitchFamily="2" charset="-122"/>
              </a:rPr>
              <a:t>  </a:t>
            </a:r>
            <a:r>
              <a:rPr lang="zh-CN" altLang="en-US" sz="2400">
                <a:latin typeface="宋体" panose="02010600030101010101" pitchFamily="2" charset="-122"/>
                <a:cs typeface="宋体" panose="02010600030101010101" pitchFamily="2" charset="-122"/>
              </a:rPr>
              <a:t>个人的信息可以设置自己喜欢的头像，自己可以失物招领的小程序可以查看自己发布的找失主的信息而得到学院的素拓分等。</a:t>
            </a:r>
            <a:endParaRPr lang="zh-CN" altLang="en-US" sz="2400">
              <a:latin typeface="宋体" panose="02010600030101010101" pitchFamily="2" charset="-122"/>
              <a:cs typeface="宋体" panose="02010600030101010101" pitchFamily="2" charset="-122"/>
            </a:endParaRPr>
          </a:p>
        </p:txBody>
      </p:sp>
    </p:spTree>
  </p:cSld>
  <p:clrMapOvr>
    <a:masterClrMapping/>
  </p:clrMapOvr>
  <p:transition spd="slow" advTm="5681">
    <p:push dir="u"/>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682.5007874015755,&quot;width&quot;:7820}"/>
</p:tagLst>
</file>

<file path=ppt/tags/tag2.xml><?xml version="1.0" encoding="utf-8"?>
<p:tagLst xmlns:p="http://schemas.openxmlformats.org/presentationml/2006/main">
  <p:tag name="KSO_WM_UNIT_PLACING_PICTURE_USER_VIEWPORT" val="{&quot;height&quot;:9682.5007874015755,&quot;width&quot;:7820}"/>
</p:tagLst>
</file>

<file path=ppt/tags/tag3.xml><?xml version="1.0" encoding="utf-8"?>
<p:tagLst xmlns:p="http://schemas.openxmlformats.org/presentationml/2006/main">
  <p:tag name="KSO_WM_UNIT_PLACING_PICTURE_USER_VIEWPORT" val="{&quot;height&quot;:6000,&quot;width&quot;:7819.9984251968499}"/>
</p:tagLst>
</file>

<file path=ppt/tags/tag4.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2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5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自定义设计方案">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2495"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2522</Words>
  <Application>WPS 演示</Application>
  <PresentationFormat>宽屏</PresentationFormat>
  <Paragraphs>218</Paragraphs>
  <Slides>21</Slides>
  <Notes>5</Notes>
  <HiddenSlides>0</HiddenSlides>
  <MMClips>0</MMClips>
  <ScaleCrop>false</ScaleCrop>
  <HeadingPairs>
    <vt:vector size="6" baseType="variant">
      <vt:variant>
        <vt:lpstr>已用的字体</vt:lpstr>
      </vt:variant>
      <vt:variant>
        <vt:i4>12</vt:i4>
      </vt:variant>
      <vt:variant>
        <vt:lpstr>主题</vt:lpstr>
      </vt:variant>
      <vt:variant>
        <vt:i4>12</vt:i4>
      </vt:variant>
      <vt:variant>
        <vt:lpstr>幻灯片标题</vt:lpstr>
      </vt:variant>
      <vt:variant>
        <vt:i4>21</vt:i4>
      </vt:variant>
    </vt:vector>
  </HeadingPairs>
  <TitlesOfParts>
    <vt:vector size="45" baseType="lpstr">
      <vt:lpstr>Arial</vt:lpstr>
      <vt:lpstr>宋体</vt:lpstr>
      <vt:lpstr>Wingdings</vt:lpstr>
      <vt:lpstr>Calibri</vt:lpstr>
      <vt:lpstr>Calibri Light</vt:lpstr>
      <vt:lpstr>幼圆</vt:lpstr>
      <vt:lpstr>方正兰亭超细黑简体</vt:lpstr>
      <vt:lpstr>微软雅黑</vt:lpstr>
      <vt:lpstr>Arial Unicode MS</vt:lpstr>
      <vt:lpstr>Microsoft Himalaya</vt:lpstr>
      <vt:lpstr>BrowalliaUPC</vt:lpstr>
      <vt:lpstr>Microsoft Sans Serif</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白玛</cp:lastModifiedBy>
  <cp:revision>73</cp:revision>
  <dcterms:created xsi:type="dcterms:W3CDTF">2014-12-22T08:14:00Z</dcterms:created>
  <dcterms:modified xsi:type="dcterms:W3CDTF">2020-06-29T15:17:20Z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y fmtid="{D5CDD505-2E9C-101B-9397-08002B2CF9AE}" pid="3" name="name">
    <vt:lpwstr>zPEg8nTYF159641.ppt</vt:lpwstr>
  </property>
  <property fmtid="{D5CDD505-2E9C-101B-9397-08002B2CF9AE}" pid="4" name="fileid">
    <vt:lpwstr>523738</vt:lpwstr>
  </property>
</Properties>
</file>